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346" r:id="rId2"/>
    <p:sldId id="329" r:id="rId3"/>
    <p:sldId id="355" r:id="rId4"/>
    <p:sldId id="334" r:id="rId5"/>
    <p:sldId id="353" r:id="rId6"/>
    <p:sldId id="343" r:id="rId7"/>
    <p:sldId id="360" r:id="rId8"/>
    <p:sldId id="325" r:id="rId9"/>
    <p:sldId id="358" r:id="rId10"/>
    <p:sldId id="359" r:id="rId11"/>
    <p:sldId id="354" r:id="rId12"/>
    <p:sldId id="361" r:id="rId13"/>
    <p:sldId id="363" r:id="rId14"/>
    <p:sldId id="362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73B3CC-E4BC-42BB-842F-95BE39BD988B}" type="datetimeFigureOut">
              <a:rPr lang="en-US" smtClean="0"/>
              <a:t>8/10/2025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C109DF3-70C6-4799-801A-88CC2C581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442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2188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19145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05027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9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551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75932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363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2580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6820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5043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69088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E09883-B744-4FDD-8623-D69A6665002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90382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7319941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316341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Table">
    <p:bg>
      <p:bgPr>
        <a:solidFill>
          <a:srgbClr val="0A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ED978EB2-1AE7-BB87-954B-F3DBF50805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10569634" cy="1801793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406BDC3-2B84-117A-BF71-A331C1DD6BCB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3" y="2796209"/>
            <a:ext cx="3657598" cy="3147392"/>
          </a:xfrm>
        </p:spPr>
        <p:txBody>
          <a:bodyPr lIns="0" tIns="0" rIns="0" bIns="0"/>
          <a:lstStyle>
            <a:lvl1pPr marL="285750" indent="-285750">
              <a:buFont typeface="Arial" panose="020B0604020202020204" pitchFamily="34" charset="0"/>
              <a:buChar char="•"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4D2A92BD-8372-F61F-9551-6FA12079139B}"/>
              </a:ext>
            </a:extLst>
          </p:cNvPr>
          <p:cNvSpPr>
            <a:spLocks noGrp="1"/>
          </p:cNvSpPr>
          <p:nvPr>
            <p:ph type="tbl" sz="quarter" idx="28" hasCustomPrompt="1"/>
          </p:nvPr>
        </p:nvSpPr>
        <p:spPr>
          <a:xfrm>
            <a:off x="4902200" y="2795588"/>
            <a:ext cx="6478617" cy="314801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D473EF75-AC7C-4AEA-B17E-E6368BACF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7300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7344">
          <p15:clr>
            <a:srgbClr val="FBAE40"/>
          </p15:clr>
        </p15:guide>
        <p15:guide id="7" orient="horz" pos="1416">
          <p15:clr>
            <a:srgbClr val="FBAE40"/>
          </p15:clr>
        </p15:guide>
        <p15:guide id="9" orient="horz" pos="384">
          <p15:clr>
            <a:srgbClr val="FBAE40"/>
          </p15:clr>
        </p15:guide>
        <p15:guide id="10" orient="horz" pos="3744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69EF52E1-6F3C-5D9B-32DC-A156BDDE28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2647" b="86709"/>
          <a:stretch/>
        </p:blipFill>
        <p:spPr>
          <a:xfrm>
            <a:off x="-1" y="5946505"/>
            <a:ext cx="5304866" cy="911495"/>
          </a:xfrm>
          <a:custGeom>
            <a:avLst/>
            <a:gdLst>
              <a:gd name="connsiteX0" fmla="*/ 0 w 5304866"/>
              <a:gd name="connsiteY0" fmla="*/ 0 h 1912980"/>
              <a:gd name="connsiteX1" fmla="*/ 5304866 w 5304866"/>
              <a:gd name="connsiteY1" fmla="*/ 0 h 1912980"/>
              <a:gd name="connsiteX2" fmla="*/ 5304866 w 5304866"/>
              <a:gd name="connsiteY2" fmla="*/ 1912980 h 1912980"/>
              <a:gd name="connsiteX3" fmla="*/ 5304865 w 5304866"/>
              <a:gd name="connsiteY3" fmla="*/ 1912980 h 1912980"/>
              <a:gd name="connsiteX4" fmla="*/ 0 w 5304866"/>
              <a:gd name="connsiteY4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4866" h="1912980">
                <a:moveTo>
                  <a:pt x="0" y="0"/>
                </a:moveTo>
                <a:lnTo>
                  <a:pt x="5304866" y="0"/>
                </a:lnTo>
                <a:lnTo>
                  <a:pt x="5304866" y="1912980"/>
                </a:lnTo>
                <a:lnTo>
                  <a:pt x="5304865" y="1912980"/>
                </a:lnTo>
                <a:lnTo>
                  <a:pt x="0" y="1912980"/>
                </a:lnTo>
                <a:close/>
              </a:path>
            </a:pathLst>
          </a:custGeom>
        </p:spPr>
      </p:pic>
      <p:sp>
        <p:nvSpPr>
          <p:cNvPr id="9" name="Freeform 8">
            <a:extLst>
              <a:ext uri="{FF2B5EF4-FFF2-40B4-BE49-F238E27FC236}">
                <a16:creationId xmlns:a16="http://schemas.microsoft.com/office/drawing/2014/main" id="{4510996E-0672-63AB-DCBF-25B251B228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497680" y="0"/>
            <a:ext cx="1694321" cy="2692400"/>
          </a:xfrm>
          <a:custGeom>
            <a:avLst/>
            <a:gdLst>
              <a:gd name="connsiteX0" fmla="*/ 1346200 w 1694321"/>
              <a:gd name="connsiteY0" fmla="*/ 0 h 2692400"/>
              <a:gd name="connsiteX1" fmla="*/ 1617506 w 1694321"/>
              <a:gd name="connsiteY1" fmla="*/ 27350 h 2692400"/>
              <a:gd name="connsiteX2" fmla="*/ 1694321 w 1694321"/>
              <a:gd name="connsiteY2" fmla="*/ 47101 h 2692400"/>
              <a:gd name="connsiteX3" fmla="*/ 1694321 w 1694321"/>
              <a:gd name="connsiteY3" fmla="*/ 528114 h 2692400"/>
              <a:gd name="connsiteX4" fmla="*/ 1692265 w 1694321"/>
              <a:gd name="connsiteY4" fmla="*/ 526998 h 2692400"/>
              <a:gd name="connsiteX5" fmla="*/ 1346199 w 1694321"/>
              <a:gd name="connsiteY5" fmla="*/ 457130 h 2692400"/>
              <a:gd name="connsiteX6" fmla="*/ 457130 w 1694321"/>
              <a:gd name="connsiteY6" fmla="*/ 1346199 h 2692400"/>
              <a:gd name="connsiteX7" fmla="*/ 1346199 w 1694321"/>
              <a:gd name="connsiteY7" fmla="*/ 2235268 h 2692400"/>
              <a:gd name="connsiteX8" fmla="*/ 1692265 w 1694321"/>
              <a:gd name="connsiteY8" fmla="*/ 2165401 h 2692400"/>
              <a:gd name="connsiteX9" fmla="*/ 1694321 w 1694321"/>
              <a:gd name="connsiteY9" fmla="*/ 2164285 h 2692400"/>
              <a:gd name="connsiteX10" fmla="*/ 1694321 w 1694321"/>
              <a:gd name="connsiteY10" fmla="*/ 2645299 h 2692400"/>
              <a:gd name="connsiteX11" fmla="*/ 1617506 w 1694321"/>
              <a:gd name="connsiteY11" fmla="*/ 2665050 h 2692400"/>
              <a:gd name="connsiteX12" fmla="*/ 1346200 w 1694321"/>
              <a:gd name="connsiteY12" fmla="*/ 2692400 h 2692400"/>
              <a:gd name="connsiteX13" fmla="*/ 0 w 1694321"/>
              <a:gd name="connsiteY13" fmla="*/ 1346200 h 2692400"/>
              <a:gd name="connsiteX14" fmla="*/ 1346200 w 1694321"/>
              <a:gd name="connsiteY14" fmla="*/ 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694321" h="2692400">
                <a:moveTo>
                  <a:pt x="1346200" y="0"/>
                </a:moveTo>
                <a:cubicBezTo>
                  <a:pt x="1439136" y="0"/>
                  <a:pt x="1529872" y="9417"/>
                  <a:pt x="1617506" y="27350"/>
                </a:cubicBezTo>
                <a:lnTo>
                  <a:pt x="1694321" y="47101"/>
                </a:lnTo>
                <a:lnTo>
                  <a:pt x="1694321" y="528114"/>
                </a:lnTo>
                <a:lnTo>
                  <a:pt x="1692265" y="526998"/>
                </a:lnTo>
                <a:cubicBezTo>
                  <a:pt x="1585898" y="482008"/>
                  <a:pt x="1468954" y="457130"/>
                  <a:pt x="1346199" y="457130"/>
                </a:cubicBez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468954" y="2235268"/>
                  <a:pt x="1585898" y="2210390"/>
                  <a:pt x="1692265" y="2165401"/>
                </a:cubicBezTo>
                <a:lnTo>
                  <a:pt x="1694321" y="2164285"/>
                </a:lnTo>
                <a:lnTo>
                  <a:pt x="1694321" y="2645299"/>
                </a:lnTo>
                <a:lnTo>
                  <a:pt x="1617506" y="2665050"/>
                </a:lnTo>
                <a:cubicBezTo>
                  <a:pt x="1529872" y="2682983"/>
                  <a:pt x="143913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E2B4D4-87FA-ACC4-A0FD-E98B07CE9852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1185" y="3067050"/>
            <a:ext cx="6400800" cy="3048000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800"/>
            </a:lvl2pPr>
            <a:lvl3pPr marL="685800">
              <a:defRPr sz="1800"/>
            </a:lvl3pPr>
            <a:lvl4pPr marL="1051560">
              <a:defRPr sz="1800"/>
            </a:lvl4pPr>
            <a:lvl5pPr marL="1417320"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8F85D-7A7F-3D36-8C6A-6589D66D2AFD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7861300" y="3067050"/>
            <a:ext cx="3519515" cy="3048000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165860" indent="-342900">
              <a:buFont typeface="+mj-lt"/>
              <a:buAutoNum type="alphaLcPeriod"/>
              <a:defRPr sz="1800"/>
            </a:lvl4pPr>
            <a:lvl5pPr marL="1531620" indent="-3429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>
            <a:noAutofit/>
          </a:bodyPr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>
            <a:noAutofit/>
          </a:bodyPr>
          <a:lstStyle/>
          <a:p>
            <a:fld id="{D473EF75-AC7C-4AEA-B17E-E6368BACF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6276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8C74DBB-978B-8EA5-44E6-3AF3F58B70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45028" b="67254"/>
          <a:stretch>
            <a:fillRect/>
          </a:stretch>
        </p:blipFill>
        <p:spPr>
          <a:xfrm>
            <a:off x="0" y="4612248"/>
            <a:ext cx="3769950" cy="2245753"/>
          </a:xfrm>
          <a:custGeom>
            <a:avLst/>
            <a:gdLst>
              <a:gd name="connsiteX0" fmla="*/ 0 w 3769950"/>
              <a:gd name="connsiteY0" fmla="*/ 0 h 2245753"/>
              <a:gd name="connsiteX1" fmla="*/ 3769950 w 3769950"/>
              <a:gd name="connsiteY1" fmla="*/ 0 h 2245753"/>
              <a:gd name="connsiteX2" fmla="*/ 3769950 w 3769950"/>
              <a:gd name="connsiteY2" fmla="*/ 2245753 h 2245753"/>
              <a:gd name="connsiteX3" fmla="*/ 0 w 3769950"/>
              <a:gd name="connsiteY3" fmla="*/ 2245753 h 22457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9950" h="2245753">
                <a:moveTo>
                  <a:pt x="0" y="0"/>
                </a:moveTo>
                <a:lnTo>
                  <a:pt x="3769950" y="0"/>
                </a:lnTo>
                <a:lnTo>
                  <a:pt x="3769950" y="2245753"/>
                </a:lnTo>
                <a:lnTo>
                  <a:pt x="0" y="2245753"/>
                </a:lnTo>
                <a:close/>
              </a:path>
            </a:pathLst>
          </a:cu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>
            <a:off x="9141088" y="970666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4" y="621973"/>
            <a:ext cx="7309086" cy="1828800"/>
          </a:xfrm>
        </p:spPr>
        <p:txBody>
          <a:bodyPr lIns="0" tIns="0" rIns="0" bIns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Table Placeholder 4">
            <a:extLst>
              <a:ext uri="{FF2B5EF4-FFF2-40B4-BE49-F238E27FC236}">
                <a16:creationId xmlns:a16="http://schemas.microsoft.com/office/drawing/2014/main" id="{3E0C7AAD-1535-12DC-133E-2253BF501721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811183" y="2757488"/>
            <a:ext cx="10548967" cy="3399964"/>
          </a:xfrm>
        </p:spPr>
        <p:txBody>
          <a:bodyPr/>
          <a:lstStyle/>
          <a:p>
            <a:r>
              <a:rPr lang="en-US" dirty="0"/>
              <a:t>Click icon to insert table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36FD22D-E552-7707-178A-C415B32A8553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CF2C4E6-14A3-F03B-CAE2-C92DC19E79C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473EF75-AC7C-4AEA-B17E-E6368BACF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9344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48AC6985-AA41-BCAE-CEDF-E736D973B5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184" y="612647"/>
            <a:ext cx="10002589" cy="3657600"/>
          </a:xfrm>
        </p:spPr>
        <p:txBody>
          <a:bodyPr lIns="0" tIns="0" rIns="0" bIns="0" anchor="b">
            <a:noAutofit/>
          </a:bodyPr>
          <a:lstStyle>
            <a:lvl1pPr mar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A7B85660-94E4-85D1-95CA-415513A0355F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11185" y="4724033"/>
            <a:ext cx="7000972" cy="1709423"/>
          </a:xfrm>
        </p:spPr>
        <p:txBody>
          <a:bodyPr lIns="0" tIns="0" rIns="0" bIns="0">
            <a:noAutofit/>
          </a:bodyPr>
          <a:lstStyle>
            <a:lvl1pPr marL="0" indent="0" algn="l">
              <a:buNone/>
              <a:defRPr sz="2400" b="1" i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add subtitle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1DCAF5C0-1B51-02B5-924D-230575353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9829617" y="4724034"/>
            <a:ext cx="2133966" cy="2133966"/>
            <a:chOff x="9654699" y="2229295"/>
            <a:chExt cx="2133966" cy="2133966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41AAE8D5-8E6A-7CBE-9018-DD8F3493D049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694532E-B147-38A2-55EE-24483385016A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5" name="Graphic 4">
            <a:extLst>
              <a:ext uri="{FF2B5EF4-FFF2-40B4-BE49-F238E27FC236}">
                <a16:creationId xmlns:a16="http://schemas.microsoft.com/office/drawing/2014/main" id="{114B3BE5-2D39-542C-00BB-A940C568E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t="57983" r="47282"/>
          <a:stretch/>
        </p:blipFill>
        <p:spPr>
          <a:xfrm>
            <a:off x="8576607" y="0"/>
            <a:ext cx="3615393" cy="2881530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9979611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1185" y="629469"/>
            <a:ext cx="8961120" cy="5599062"/>
          </a:xfrm>
        </p:spPr>
        <p:txBody>
          <a:bodyPr lIns="0" tIns="0" rIns="0" bIns="0" anchor="ctr">
            <a:noAutofit/>
          </a:bodyPr>
          <a:lstStyle>
            <a:lvl1pPr mar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70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A65DB93-2357-6899-3DDD-DC79C877AD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rgbClr val="CB3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11" name="Object 1">
            <a:extLst>
              <a:ext uri="{FF2B5EF4-FFF2-40B4-BE49-F238E27FC236}">
                <a16:creationId xmlns:a16="http://schemas.microsoft.com/office/drawing/2014/main" id="{056E6431-5C32-6197-AA1B-3763794313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  <p:sp>
        <p:nvSpPr>
          <p:cNvPr id="5" name="Freeform 5">
            <a:extLst>
              <a:ext uri="{FF2B5EF4-FFF2-40B4-BE49-F238E27FC236}">
                <a16:creationId xmlns:a16="http://schemas.microsoft.com/office/drawing/2014/main" id="{81409ACA-993C-475F-A898-6384E1A77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729533" y="5801722"/>
            <a:ext cx="2115210" cy="1056278"/>
          </a:xfrm>
          <a:custGeom>
            <a:avLst/>
            <a:gdLst>
              <a:gd name="connsiteX0" fmla="*/ 1057605 w 2115210"/>
              <a:gd name="connsiteY0" fmla="*/ 0 h 1056278"/>
              <a:gd name="connsiteX1" fmla="*/ 2109820 w 2115210"/>
              <a:gd name="connsiteY1" fmla="*/ 949535 h 1056278"/>
              <a:gd name="connsiteX2" fmla="*/ 2115210 w 2115210"/>
              <a:gd name="connsiteY2" fmla="*/ 1056278 h 1056278"/>
              <a:gd name="connsiteX3" fmla="*/ 0 w 2115210"/>
              <a:gd name="connsiteY3" fmla="*/ 1056278 h 1056278"/>
              <a:gd name="connsiteX4" fmla="*/ 5390 w 2115210"/>
              <a:gd name="connsiteY4" fmla="*/ 949535 h 1056278"/>
              <a:gd name="connsiteX5" fmla="*/ 1057605 w 2115210"/>
              <a:gd name="connsiteY5" fmla="*/ 0 h 1056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115210" h="1056278">
                <a:moveTo>
                  <a:pt x="1057605" y="0"/>
                </a:moveTo>
                <a:cubicBezTo>
                  <a:pt x="1605234" y="0"/>
                  <a:pt x="2055657" y="416196"/>
                  <a:pt x="2109820" y="949535"/>
                </a:cubicBezTo>
                <a:lnTo>
                  <a:pt x="2115210" y="1056278"/>
                </a:lnTo>
                <a:lnTo>
                  <a:pt x="0" y="1056278"/>
                </a:lnTo>
                <a:lnTo>
                  <a:pt x="5390" y="949535"/>
                </a:lnTo>
                <a:cubicBezTo>
                  <a:pt x="59553" y="416196"/>
                  <a:pt x="509976" y="0"/>
                  <a:pt x="1057605" y="0"/>
                </a:cubicBezTo>
                <a:close/>
              </a:path>
            </a:pathLst>
          </a:custGeom>
          <a:solidFill>
            <a:srgbClr val="CB3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7" name="Object 1">
            <a:extLst>
              <a:ext uri="{FF2B5EF4-FFF2-40B4-BE49-F238E27FC236}">
                <a16:creationId xmlns:a16="http://schemas.microsoft.com/office/drawing/2014/main" id="{3D99EDD5-4ECD-4364-A0BB-59452709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9852" y="0"/>
            <a:ext cx="1574573" cy="395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374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3"/>
            <a:ext cx="6400800" cy="1828800"/>
          </a:xfrm>
        </p:spPr>
        <p:txBody>
          <a:bodyPr lIns="0" tIns="0" rIns="0" bIns="0">
            <a:noAutofit/>
          </a:bodyPr>
          <a:lstStyle>
            <a:lvl1pPr>
              <a:defRPr baseline="0"/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0286" t="49280" r="50286"/>
          <a:stretch/>
        </p:blipFill>
        <p:spPr>
          <a:xfrm>
            <a:off x="8077200" y="0"/>
            <a:ext cx="4114800" cy="3478385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45B92DB2-64DD-608F-360F-52958A93E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255550" y="-382268"/>
            <a:ext cx="1291008" cy="1291008"/>
          </a:xfrm>
          <a:prstGeom prst="ellipse">
            <a:avLst/>
          </a:prstGeom>
          <a:solidFill>
            <a:srgbClr val="CB3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1AC91-E5AE-A457-178C-6A577DAAF4C4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811185" y="2774786"/>
            <a:ext cx="6400800" cy="3257550"/>
          </a:xfrm>
        </p:spPr>
        <p:txBody>
          <a:bodyPr lIns="0"/>
          <a:lstStyle>
            <a:lvl1pPr marL="0" indent="0">
              <a:buNone/>
              <a:defRPr sz="2400"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734375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0B2CA14-03DC-FC05-7713-E0261B4B2F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642" b="69630"/>
          <a:stretch>
            <a:fillRect/>
          </a:stretch>
        </p:blipFill>
        <p:spPr>
          <a:xfrm>
            <a:off x="5262" y="5114303"/>
            <a:ext cx="6608233" cy="2082800"/>
          </a:xfrm>
          <a:custGeom>
            <a:avLst/>
            <a:gdLst>
              <a:gd name="connsiteX0" fmla="*/ 0 w 6608233"/>
              <a:gd name="connsiteY0" fmla="*/ 0 h 2082800"/>
              <a:gd name="connsiteX1" fmla="*/ 6608233 w 6608233"/>
              <a:gd name="connsiteY1" fmla="*/ 0 h 2082800"/>
              <a:gd name="connsiteX2" fmla="*/ 6608233 w 6608233"/>
              <a:gd name="connsiteY2" fmla="*/ 2082800 h 2082800"/>
              <a:gd name="connsiteX3" fmla="*/ 0 w 6608233"/>
              <a:gd name="connsiteY3" fmla="*/ 208280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08233" h="2082800">
                <a:moveTo>
                  <a:pt x="0" y="0"/>
                </a:moveTo>
                <a:lnTo>
                  <a:pt x="6608233" y="0"/>
                </a:lnTo>
                <a:lnTo>
                  <a:pt x="6608233" y="2082800"/>
                </a:lnTo>
                <a:lnTo>
                  <a:pt x="0" y="2082800"/>
                </a:lnTo>
                <a:close/>
              </a:path>
            </a:pathLst>
          </a:cu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5EC223C2-E475-8E7A-48D4-A9BC2EB693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3460" y="1013569"/>
            <a:ext cx="2692400" cy="2692400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rgbClr val="D4ED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1BD9D7CE-BCD9-0B12-1945-C5FFE31A7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130210" y="-230369"/>
            <a:ext cx="2115351" cy="2115351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55275E-28AB-F0B7-E799-5116B11205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827307"/>
            <a:ext cx="6400800" cy="5203387"/>
          </a:xfrm>
        </p:spPr>
        <p:txBody>
          <a:bodyPr lIns="0" tIns="0" rIns="0" bIns="0" anchor="ctr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7BD7E0A-39A9-0CF7-F1CE-E777075BFAA9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24225" y="2257196"/>
            <a:ext cx="3456590" cy="345659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ln w="57150">
            <a:noFill/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1732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7344">
          <p15:clr>
            <a:srgbClr val="FBAE40"/>
          </p15:clr>
        </p15:guide>
        <p15:guide id="7" orient="horz" pos="1416">
          <p15:clr>
            <a:srgbClr val="FBAE40"/>
          </p15:clr>
        </p15:guide>
        <p15:guide id="9" orient="horz" pos="384">
          <p15:clr>
            <a:srgbClr val="FBAE40"/>
          </p15:clr>
        </p15:guide>
        <p15:guide id="10" orient="horz" pos="3744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>
            <a:extLst>
              <a:ext uri="{FF2B5EF4-FFF2-40B4-BE49-F238E27FC236}">
                <a16:creationId xmlns:a16="http://schemas.microsoft.com/office/drawing/2014/main" id="{269C21E5-B8EE-7438-A771-34BC8006E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-6216"/>
          <a:stretch/>
        </p:blipFill>
        <p:spPr>
          <a:xfrm>
            <a:off x="10173182" y="-246461"/>
            <a:ext cx="1574573" cy="421148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18F333FA-6DDE-DB6C-73BB-FE83879774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173181" y="4281054"/>
            <a:ext cx="1574573" cy="1572768"/>
          </a:xfrm>
          <a:prstGeom prst="ellipse">
            <a:avLst/>
          </a:prstGeom>
          <a:solidFill>
            <a:srgbClr val="CB33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B87953E-96F2-8BCC-B295-E1033E7D274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7599718" cy="3051394"/>
          </a:xfrm>
        </p:spPr>
        <p:txBody>
          <a:bodyPr lIns="0" tIns="0" rIns="0" bIns="0" anchor="b">
            <a:noAutofit/>
          </a:bodyPr>
          <a:lstStyle>
            <a:lvl1pPr>
              <a:defRPr sz="54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15">
            <a:extLst>
              <a:ext uri="{FF2B5EF4-FFF2-40B4-BE49-F238E27FC236}">
                <a16:creationId xmlns:a16="http://schemas.microsoft.com/office/drawing/2014/main" id="{0A627B70-91C8-40B9-6189-B29749FF6E9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11185" y="3965028"/>
            <a:ext cx="7599718" cy="1493781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accent4"/>
                </a:solidFill>
                <a:latin typeface="+mj-lt"/>
                <a:cs typeface="Arial" panose="020B0604020202020204" pitchFamily="34" charset="0"/>
              </a:defRPr>
            </a:lvl1pPr>
            <a:lvl2pPr marL="457200" indent="0">
              <a:buNone/>
              <a:defRPr sz="1800" b="1" i="0">
                <a:latin typeface="Arial Black" panose="020B0604020202020204" pitchFamily="34" charset="0"/>
                <a:cs typeface="Arial Black" panose="020B0604020202020204" pitchFamily="34" charset="0"/>
              </a:defRPr>
            </a:lvl2pPr>
          </a:lstStyle>
          <a:p>
            <a:r>
              <a:rPr lang="en-US" dirty="0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5967508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7344">
          <p15:clr>
            <a:srgbClr val="FBAE40"/>
          </p15:clr>
        </p15:guide>
        <p15:guide id="7" orient="horz" pos="1416">
          <p15:clr>
            <a:srgbClr val="FBAE40"/>
          </p15:clr>
        </p15:guide>
        <p15:guide id="9" orient="horz" pos="384">
          <p15:clr>
            <a:srgbClr val="FBAE40"/>
          </p15:clr>
        </p15:guide>
        <p15:guide id="10" orient="horz" pos="3744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7C12813-DBA6-41C2-2418-83919E059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882973" y="0"/>
            <a:ext cx="2133966" cy="2133967"/>
            <a:chOff x="9654700" y="2229294"/>
            <a:chExt cx="2133966" cy="2133967"/>
          </a:xfrm>
        </p:grpSpPr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C2A74540-7988-B712-8AB1-9EE03FE1EC8A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736CF9A1-91DA-6419-08F2-4CC262EA4D1E}"/>
                </a:ext>
              </a:extLst>
            </p:cNvPr>
            <p:cNvSpPr/>
            <p:nvPr/>
          </p:nvSpPr>
          <p:spPr>
            <a:xfrm>
              <a:off x="9654700" y="2229294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rgbClr val="D4ED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AAAE3BC0-55AE-B520-F2B8-50BF886EF7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1" t="52884" r="47081"/>
          <a:stretch/>
        </p:blipFill>
        <p:spPr>
          <a:xfrm flipH="1" flipV="1">
            <a:off x="-1" y="3626778"/>
            <a:ext cx="3629203" cy="3231221"/>
          </a:xfrm>
          <a:custGeom>
            <a:avLst/>
            <a:gdLst>
              <a:gd name="connsiteX0" fmla="*/ 0 w 4474331"/>
              <a:gd name="connsiteY0" fmla="*/ 0 h 3231221"/>
              <a:gd name="connsiteX1" fmla="*/ 4474331 w 4474331"/>
              <a:gd name="connsiteY1" fmla="*/ 0 h 3231221"/>
              <a:gd name="connsiteX2" fmla="*/ 4474331 w 4474331"/>
              <a:gd name="connsiteY2" fmla="*/ 3231221 h 3231221"/>
              <a:gd name="connsiteX3" fmla="*/ 0 w 4474331"/>
              <a:gd name="connsiteY3" fmla="*/ 3231221 h 3231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74331" h="3231221">
                <a:moveTo>
                  <a:pt x="0" y="0"/>
                </a:moveTo>
                <a:lnTo>
                  <a:pt x="4474331" y="0"/>
                </a:lnTo>
                <a:lnTo>
                  <a:pt x="4474331" y="3231221"/>
                </a:lnTo>
                <a:lnTo>
                  <a:pt x="0" y="3231221"/>
                </a:lnTo>
                <a:close/>
              </a:path>
            </a:pathLst>
          </a:cu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7B29A2F3-C289-9762-6F9F-DA18D322DF0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53000" y="621972"/>
            <a:ext cx="6400800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F2A1870-E86B-5125-7AB3-A1F5DF7E752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4953000" y="2768043"/>
            <a:ext cx="6400799" cy="3231221"/>
          </a:xfrm>
        </p:spPr>
        <p:txBody>
          <a:bodyPr lIns="0" tIns="0" rIns="0" bIns="0"/>
          <a:lstStyle>
            <a:lvl1pPr marL="0" indent="0">
              <a:buNone/>
              <a:defRPr sz="1800"/>
            </a:lvl1pPr>
            <a:lvl2pPr marL="411480">
              <a:defRPr sz="1600"/>
            </a:lvl2pPr>
            <a:lvl3pPr marL="685800">
              <a:defRPr sz="1400"/>
            </a:lvl3pPr>
            <a:lvl4pPr marL="1051560">
              <a:defRPr sz="1200"/>
            </a:lvl4pPr>
            <a:lvl5pPr marL="1417320">
              <a:defRPr sz="10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26690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7344">
          <p15:clr>
            <a:srgbClr val="FBAE40"/>
          </p15:clr>
        </p15:guide>
        <p15:guide id="7" orient="horz" pos="1416">
          <p15:clr>
            <a:srgbClr val="FBAE40"/>
          </p15:clr>
        </p15:guide>
        <p15:guide id="9" orient="horz" pos="384">
          <p15:clr>
            <a:srgbClr val="FBAE40"/>
          </p15:clr>
        </p15:guide>
        <p15:guide id="10" orient="horz" pos="3744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+ Subtitle +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5" y="621972"/>
            <a:ext cx="6400800" cy="3051393"/>
          </a:xfrm>
        </p:spPr>
        <p:txBody>
          <a:bodyPr lIns="0" tIns="0" rIns="0" bIns="0" anchor="b">
            <a:noAutofit/>
          </a:bodyPr>
          <a:lstStyle>
            <a:lvl1pPr>
              <a:defRPr sz="5400" baseline="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E0CDAE70-42DC-AB0D-6734-B9944B7993D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1185" y="3965028"/>
            <a:ext cx="6400799" cy="1966747"/>
          </a:xfrm>
        </p:spPr>
        <p:txBody>
          <a:bodyPr vert="horz" lIns="0" tIns="0" rIns="0" bIns="0" rtlCol="0">
            <a:noAutofit/>
          </a:bodyPr>
          <a:lstStyle>
            <a:lvl1pPr marL="0" indent="0">
              <a:buNone/>
              <a:defRPr lang="en-US" sz="2400" b="1" i="0" dirty="0">
                <a:solidFill>
                  <a:schemeClr val="accent4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pPr marL="228600" lvl="0" indent="-228600"/>
            <a:r>
              <a:rPr lang="en-US" dirty="0"/>
              <a:t>Click to add subtitle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B3606A3B-5B75-C830-0580-02B3AF648B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2" t="17849" r="22091"/>
          <a:stretch/>
        </p:blipFill>
        <p:spPr>
          <a:xfrm>
            <a:off x="7114998" y="0"/>
            <a:ext cx="5097779" cy="5261843"/>
          </a:xfrm>
          <a:custGeom>
            <a:avLst/>
            <a:gdLst>
              <a:gd name="connsiteX0" fmla="*/ 0 w 4114800"/>
              <a:gd name="connsiteY0" fmla="*/ 0 h 5712824"/>
              <a:gd name="connsiteX1" fmla="*/ 4114800 w 4114800"/>
              <a:gd name="connsiteY1" fmla="*/ 0 h 5712824"/>
              <a:gd name="connsiteX2" fmla="*/ 4114800 w 4114800"/>
              <a:gd name="connsiteY2" fmla="*/ 5712824 h 5712824"/>
              <a:gd name="connsiteX3" fmla="*/ 0 w 4114800"/>
              <a:gd name="connsiteY3" fmla="*/ 5712824 h 5712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14800" h="5712824">
                <a:moveTo>
                  <a:pt x="0" y="0"/>
                </a:moveTo>
                <a:lnTo>
                  <a:pt x="4114800" y="0"/>
                </a:lnTo>
                <a:lnTo>
                  <a:pt x="4114800" y="5712824"/>
                </a:lnTo>
                <a:lnTo>
                  <a:pt x="0" y="5712824"/>
                </a:lnTo>
                <a:close/>
              </a:path>
            </a:pathLst>
          </a:custGeom>
        </p:spPr>
      </p:pic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38EDAF-6CF8-D96E-EB91-CAFEBE0CA195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555177" y="234084"/>
            <a:ext cx="3657600" cy="3657600"/>
          </a:xfrm>
          <a:custGeom>
            <a:avLst/>
            <a:gdLst>
              <a:gd name="connsiteX0" fmla="*/ 1728295 w 3456590"/>
              <a:gd name="connsiteY0" fmla="*/ 0 h 3456590"/>
              <a:gd name="connsiteX1" fmla="*/ 3456590 w 3456590"/>
              <a:gd name="connsiteY1" fmla="*/ 1728295 h 3456590"/>
              <a:gd name="connsiteX2" fmla="*/ 1728295 w 3456590"/>
              <a:gd name="connsiteY2" fmla="*/ 3456590 h 3456590"/>
              <a:gd name="connsiteX3" fmla="*/ 0 w 3456590"/>
              <a:gd name="connsiteY3" fmla="*/ 1728295 h 3456590"/>
              <a:gd name="connsiteX4" fmla="*/ 1728295 w 3456590"/>
              <a:gd name="connsiteY4" fmla="*/ 0 h 3456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56590" h="3456590">
                <a:moveTo>
                  <a:pt x="1728295" y="0"/>
                </a:moveTo>
                <a:cubicBezTo>
                  <a:pt x="2682806" y="0"/>
                  <a:pt x="3456590" y="773784"/>
                  <a:pt x="3456590" y="1728295"/>
                </a:cubicBezTo>
                <a:cubicBezTo>
                  <a:pt x="3456590" y="2682806"/>
                  <a:pt x="2682806" y="3456590"/>
                  <a:pt x="1728295" y="3456590"/>
                </a:cubicBezTo>
                <a:cubicBezTo>
                  <a:pt x="773784" y="3456590"/>
                  <a:pt x="0" y="2682806"/>
                  <a:pt x="0" y="1728295"/>
                </a:cubicBezTo>
                <a:cubicBezTo>
                  <a:pt x="0" y="773784"/>
                  <a:pt x="773784" y="0"/>
                  <a:pt x="1728295" y="0"/>
                </a:cubicBezTo>
                <a:close/>
              </a:path>
            </a:pathLst>
          </a:custGeom>
          <a:solidFill>
            <a:schemeClr val="accent3"/>
          </a:solidFill>
          <a:ln w="57150">
            <a:noFill/>
          </a:ln>
        </p:spPr>
        <p:txBody>
          <a:bodyPr wrap="square" tIns="11887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262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phic 8">
            <a:extLst>
              <a:ext uri="{FF2B5EF4-FFF2-40B4-BE49-F238E27FC236}">
                <a16:creationId xmlns:a16="http://schemas.microsoft.com/office/drawing/2014/main" id="{A22F8239-92F5-595B-5DD3-ACBA1C19E6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82969"/>
          <a:stretch/>
        </p:blipFill>
        <p:spPr>
          <a:xfrm>
            <a:off x="3459002" y="5609995"/>
            <a:ext cx="7328137" cy="1248005"/>
          </a:xfrm>
          <a:custGeom>
            <a:avLst/>
            <a:gdLst>
              <a:gd name="connsiteX0" fmla="*/ 0 w 7328137"/>
              <a:gd name="connsiteY0" fmla="*/ 0 h 1912980"/>
              <a:gd name="connsiteX1" fmla="*/ 7328137 w 7328137"/>
              <a:gd name="connsiteY1" fmla="*/ 0 h 1912980"/>
              <a:gd name="connsiteX2" fmla="*/ 7328137 w 7328137"/>
              <a:gd name="connsiteY2" fmla="*/ 1912980 h 1912980"/>
              <a:gd name="connsiteX3" fmla="*/ 0 w 7328137"/>
              <a:gd name="connsiteY3" fmla="*/ 1912980 h 1912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328137" h="1912980">
                <a:moveTo>
                  <a:pt x="0" y="0"/>
                </a:moveTo>
                <a:lnTo>
                  <a:pt x="7328137" y="0"/>
                </a:lnTo>
                <a:lnTo>
                  <a:pt x="7328137" y="1912980"/>
                </a:lnTo>
                <a:lnTo>
                  <a:pt x="0" y="1912980"/>
                </a:lnTo>
                <a:close/>
              </a:path>
            </a:pathLst>
          </a:cu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DF9E987C-6F3E-FB11-D796-2D5F9075A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10800000">
            <a:off x="9829617" y="0"/>
            <a:ext cx="2133966" cy="2133966"/>
            <a:chOff x="9654699" y="2229295"/>
            <a:chExt cx="2133966" cy="2133966"/>
          </a:xfrm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53342B09-3192-492F-3F5F-19163C83F9EE}"/>
                </a:ext>
              </a:extLst>
            </p:cNvPr>
            <p:cNvSpPr/>
            <p:nvPr/>
          </p:nvSpPr>
          <p:spPr>
            <a:xfrm>
              <a:off x="9655348" y="3309113"/>
              <a:ext cx="2132669" cy="1054148"/>
            </a:xfrm>
            <a:custGeom>
              <a:avLst/>
              <a:gdLst>
                <a:gd name="connsiteX0" fmla="*/ 1345382 w 2690764"/>
                <a:gd name="connsiteY0" fmla="*/ 0 h 1330006"/>
                <a:gd name="connsiteX1" fmla="*/ 2684632 w 2690764"/>
                <a:gd name="connsiteY1" fmla="*/ 1208559 h 1330006"/>
                <a:gd name="connsiteX2" fmla="*/ 2690764 w 2690764"/>
                <a:gd name="connsiteY2" fmla="*/ 1330006 h 1330006"/>
                <a:gd name="connsiteX3" fmla="*/ 0 w 2690764"/>
                <a:gd name="connsiteY3" fmla="*/ 1330006 h 1330006"/>
                <a:gd name="connsiteX4" fmla="*/ 6132 w 2690764"/>
                <a:gd name="connsiteY4" fmla="*/ 1208559 h 1330006"/>
                <a:gd name="connsiteX5" fmla="*/ 1345382 w 2690764"/>
                <a:gd name="connsiteY5" fmla="*/ 0 h 13300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0764" h="1330006">
                  <a:moveTo>
                    <a:pt x="1345382" y="0"/>
                  </a:moveTo>
                  <a:cubicBezTo>
                    <a:pt x="2042400" y="0"/>
                    <a:pt x="2615693" y="529729"/>
                    <a:pt x="2684632" y="1208559"/>
                  </a:cubicBezTo>
                  <a:lnTo>
                    <a:pt x="2690764" y="1330006"/>
                  </a:lnTo>
                  <a:lnTo>
                    <a:pt x="0" y="1330006"/>
                  </a:lnTo>
                  <a:lnTo>
                    <a:pt x="6132" y="1208559"/>
                  </a:lnTo>
                  <a:cubicBezTo>
                    <a:pt x="75071" y="529729"/>
                    <a:pt x="648364" y="0"/>
                    <a:pt x="1345382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062E2B15-36A9-C2C7-6306-EEA512B646D0}"/>
                </a:ext>
              </a:extLst>
            </p:cNvPr>
            <p:cNvSpPr/>
            <p:nvPr/>
          </p:nvSpPr>
          <p:spPr>
            <a:xfrm>
              <a:off x="9654699" y="2229295"/>
              <a:ext cx="2133966" cy="1079818"/>
            </a:xfrm>
            <a:custGeom>
              <a:avLst/>
              <a:gdLst>
                <a:gd name="connsiteX0" fmla="*/ 818 w 2692400"/>
                <a:gd name="connsiteY0" fmla="*/ 0 h 1362394"/>
                <a:gd name="connsiteX1" fmla="*/ 2691582 w 2692400"/>
                <a:gd name="connsiteY1" fmla="*/ 0 h 1362394"/>
                <a:gd name="connsiteX2" fmla="*/ 2692400 w 2692400"/>
                <a:gd name="connsiteY2" fmla="*/ 16194 h 1362394"/>
                <a:gd name="connsiteX3" fmla="*/ 1346200 w 2692400"/>
                <a:gd name="connsiteY3" fmla="*/ 1362394 h 1362394"/>
                <a:gd name="connsiteX4" fmla="*/ 0 w 2692400"/>
                <a:gd name="connsiteY4" fmla="*/ 16194 h 1362394"/>
                <a:gd name="connsiteX5" fmla="*/ 818 w 2692400"/>
                <a:gd name="connsiteY5" fmla="*/ 0 h 1362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92400" h="1362394">
                  <a:moveTo>
                    <a:pt x="818" y="0"/>
                  </a:moveTo>
                  <a:lnTo>
                    <a:pt x="2691582" y="0"/>
                  </a:lnTo>
                  <a:lnTo>
                    <a:pt x="2692400" y="16194"/>
                  </a:lnTo>
                  <a:cubicBezTo>
                    <a:pt x="2692400" y="759680"/>
                    <a:pt x="2089686" y="1362394"/>
                    <a:pt x="1346200" y="1362394"/>
                  </a:cubicBezTo>
                  <a:cubicBezTo>
                    <a:pt x="602714" y="1362394"/>
                    <a:pt x="0" y="759680"/>
                    <a:pt x="0" y="16194"/>
                  </a:cubicBezTo>
                  <a:lnTo>
                    <a:pt x="81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2DD956C-BC83-8F97-6FF5-5A11028FEFE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21792"/>
            <a:ext cx="8180412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A612ED1-3CD3-8532-2C92-777F6D005F10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8138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A4BCE7-3651-7CA3-1353-9B2526D267AF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6421716" y="2948152"/>
            <a:ext cx="4956470" cy="3120773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195218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7344">
          <p15:clr>
            <a:srgbClr val="FBAE40"/>
          </p15:clr>
        </p15:guide>
        <p15:guide id="7" orient="horz" pos="1416">
          <p15:clr>
            <a:srgbClr val="FBAE40"/>
          </p15:clr>
        </p15:guide>
        <p15:guide id="9" orient="horz" pos="384">
          <p15:clr>
            <a:srgbClr val="FBAE40"/>
          </p15:clr>
        </p15:guide>
        <p15:guide id="10" orient="horz" pos="3744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ject 1">
            <a:extLst>
              <a:ext uri="{FF2B5EF4-FFF2-40B4-BE49-F238E27FC236}">
                <a16:creationId xmlns:a16="http://schemas.microsoft.com/office/drawing/2014/main" id="{83F8143D-16B1-4CE2-1910-9E50749221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2807"/>
          <a:stretch/>
        </p:blipFill>
        <p:spPr>
          <a:xfrm rot="10800000">
            <a:off x="9987169" y="4877232"/>
            <a:ext cx="1574573" cy="1980768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F6BE63D1-6CC6-AD50-D587-0514090FB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9987170" y="3039926"/>
            <a:ext cx="1572768" cy="157276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1A089D1-3F91-4EA1-F598-0EDD4632E4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3816" y="605155"/>
            <a:ext cx="10571734" cy="1160145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2DE6614-889D-2DB5-4C2F-DCBD22BA3B22}"/>
              </a:ext>
            </a:extLst>
          </p:cNvPr>
          <p:cNvSpPr>
            <a:spLocks noGrp="1"/>
          </p:cNvSpPr>
          <p:nvPr>
            <p:ph sz="quarter" idx="27" hasCustomPrompt="1"/>
          </p:nvPr>
        </p:nvSpPr>
        <p:spPr>
          <a:xfrm>
            <a:off x="811185" y="2041456"/>
            <a:ext cx="2736849" cy="4067717"/>
          </a:xfrm>
        </p:spPr>
        <p:txBody>
          <a:bodyPr lIns="0" tIns="0" rIns="0" bIns="0"/>
          <a:lstStyle>
            <a:lvl1pPr marL="342900" indent="-342900">
              <a:buFont typeface="+mj-lt"/>
              <a:buAutoNum type="arabicPeriod"/>
              <a:defRPr sz="1800"/>
            </a:lvl1pPr>
            <a:lvl2pPr marL="525780" indent="-342900">
              <a:buFont typeface="+mj-lt"/>
              <a:buAutoNum type="alphaLcPeriod"/>
              <a:defRPr sz="1800"/>
            </a:lvl2pPr>
            <a:lvl3pPr marL="800100" indent="-342900">
              <a:buFont typeface="+mj-lt"/>
              <a:buAutoNum type="arabicParenR"/>
              <a:defRPr sz="1800"/>
            </a:lvl3pPr>
            <a:lvl4pPr marL="1051560" indent="-228600">
              <a:buFont typeface="+mj-lt"/>
              <a:buAutoNum type="alphaLcParenR"/>
              <a:defRPr sz="1800"/>
            </a:lvl4pPr>
            <a:lvl5pPr marL="1417320" indent="-228600">
              <a:buFont typeface="+mj-lt"/>
              <a:buAutoNum type="romanLcPeriod"/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7B2B871-B646-8E1E-CD57-2224B2D4E590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3744073" y="2037680"/>
            <a:ext cx="4156619" cy="4046290"/>
          </a:xfrm>
        </p:spPr>
        <p:txBody>
          <a:bodyPr lIns="0" tIns="0" rIns="0" bIns="0"/>
          <a:lstStyle>
            <a:lvl1pPr marL="0" indent="0">
              <a:spcBef>
                <a:spcPts val="1000"/>
              </a:spcBef>
              <a:buNone/>
              <a:defRPr sz="1800"/>
            </a:lvl1pPr>
            <a:lvl2pPr marL="283464" indent="-283464">
              <a:spcBef>
                <a:spcPts val="1000"/>
              </a:spcBef>
              <a:defRPr sz="1800"/>
            </a:lvl2pPr>
            <a:lvl3pPr marL="685800">
              <a:spcBef>
                <a:spcPts val="1000"/>
              </a:spcBef>
              <a:defRPr sz="1800"/>
            </a:lvl3pPr>
            <a:lvl4pPr marL="1051560">
              <a:spcBef>
                <a:spcPts val="1000"/>
              </a:spcBef>
              <a:defRPr sz="1800"/>
            </a:lvl4pPr>
            <a:lvl5pPr marL="1417320">
              <a:spcBef>
                <a:spcPts val="1000"/>
              </a:spcBef>
              <a:defRPr sz="1800"/>
            </a:lvl5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828323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+ Pictur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F7D965D3-2ED5-0347-F848-6C2A1D36AE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r="55513" b="14154"/>
          <a:stretch>
            <a:fillRect/>
          </a:stretch>
        </p:blipFill>
        <p:spPr>
          <a:xfrm rot="10800000">
            <a:off x="-887922" y="0"/>
            <a:ext cx="3050912" cy="5887335"/>
          </a:xfrm>
          <a:custGeom>
            <a:avLst/>
            <a:gdLst>
              <a:gd name="connsiteX0" fmla="*/ 0 w 3050912"/>
              <a:gd name="connsiteY0" fmla="*/ 0 h 5887335"/>
              <a:gd name="connsiteX1" fmla="*/ 3050912 w 3050912"/>
              <a:gd name="connsiteY1" fmla="*/ 0 h 5887335"/>
              <a:gd name="connsiteX2" fmla="*/ 3050912 w 3050912"/>
              <a:gd name="connsiteY2" fmla="*/ 5887335 h 5887335"/>
              <a:gd name="connsiteX3" fmla="*/ 0 w 3050912"/>
              <a:gd name="connsiteY3" fmla="*/ 5887335 h 5887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50912" h="5887335">
                <a:moveTo>
                  <a:pt x="0" y="0"/>
                </a:moveTo>
                <a:lnTo>
                  <a:pt x="3050912" y="0"/>
                </a:lnTo>
                <a:lnTo>
                  <a:pt x="3050912" y="5887335"/>
                </a:lnTo>
                <a:lnTo>
                  <a:pt x="0" y="5887335"/>
                </a:lnTo>
                <a:close/>
              </a:path>
            </a:pathLst>
          </a:cu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1CBEC63C-AA69-807D-2A93-BC45B1BDF64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11184" y="621973"/>
            <a:ext cx="6275416" cy="1828800"/>
          </a:xfrm>
        </p:spPr>
        <p:txBody>
          <a:bodyPr lIns="0" tIns="0" rIns="0" bIns="0">
            <a:noAutofit/>
          </a:bodyPr>
          <a:lstStyle/>
          <a:p>
            <a:r>
              <a:rPr lang="en-US" dirty="0"/>
              <a:t>Click to add title</a:t>
            </a:r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CFE945C7-CAAC-C9B4-0B56-EC62E53C8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1017902" y="5607506"/>
            <a:ext cx="1096391" cy="1096391"/>
          </a:xfrm>
          <a:prstGeom prst="ellipse">
            <a:avLst/>
          </a:prstGeom>
          <a:solidFill>
            <a:srgbClr val="D4ED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4">
            <a:extLst>
              <a:ext uri="{FF2B5EF4-FFF2-40B4-BE49-F238E27FC236}">
                <a16:creationId xmlns:a16="http://schemas.microsoft.com/office/drawing/2014/main" id="{E58C5299-758C-70DA-D929-E0BC719E9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10500638" y="5090242"/>
            <a:ext cx="2130921" cy="2130921"/>
          </a:xfrm>
          <a:custGeom>
            <a:avLst/>
            <a:gdLst>
              <a:gd name="connsiteX0" fmla="*/ 1346200 w 2692400"/>
              <a:gd name="connsiteY0" fmla="*/ 0 h 2692400"/>
              <a:gd name="connsiteX1" fmla="*/ 2692400 w 2692400"/>
              <a:gd name="connsiteY1" fmla="*/ 1346200 h 2692400"/>
              <a:gd name="connsiteX2" fmla="*/ 1346200 w 2692400"/>
              <a:gd name="connsiteY2" fmla="*/ 2692400 h 2692400"/>
              <a:gd name="connsiteX3" fmla="*/ 0 w 2692400"/>
              <a:gd name="connsiteY3" fmla="*/ 1346200 h 2692400"/>
              <a:gd name="connsiteX4" fmla="*/ 1346200 w 2692400"/>
              <a:gd name="connsiteY4" fmla="*/ 0 h 2692400"/>
              <a:gd name="connsiteX5" fmla="*/ 1346199 w 2692400"/>
              <a:gd name="connsiteY5" fmla="*/ 457130 h 2692400"/>
              <a:gd name="connsiteX6" fmla="*/ 457130 w 2692400"/>
              <a:gd name="connsiteY6" fmla="*/ 1346199 h 2692400"/>
              <a:gd name="connsiteX7" fmla="*/ 1346199 w 2692400"/>
              <a:gd name="connsiteY7" fmla="*/ 2235268 h 2692400"/>
              <a:gd name="connsiteX8" fmla="*/ 2235268 w 2692400"/>
              <a:gd name="connsiteY8" fmla="*/ 1346199 h 2692400"/>
              <a:gd name="connsiteX9" fmla="*/ 1346199 w 2692400"/>
              <a:gd name="connsiteY9" fmla="*/ 457130 h 269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692400" h="2692400">
                <a:moveTo>
                  <a:pt x="1346200" y="0"/>
                </a:moveTo>
                <a:cubicBezTo>
                  <a:pt x="2089686" y="0"/>
                  <a:pt x="2692400" y="602714"/>
                  <a:pt x="2692400" y="1346200"/>
                </a:cubicBezTo>
                <a:cubicBezTo>
                  <a:pt x="2692400" y="2089686"/>
                  <a:pt x="2089686" y="2692400"/>
                  <a:pt x="1346200" y="2692400"/>
                </a:cubicBezTo>
                <a:cubicBezTo>
                  <a:pt x="602714" y="2692400"/>
                  <a:pt x="0" y="2089686"/>
                  <a:pt x="0" y="1346200"/>
                </a:cubicBezTo>
                <a:cubicBezTo>
                  <a:pt x="0" y="602714"/>
                  <a:pt x="602714" y="0"/>
                  <a:pt x="1346200" y="0"/>
                </a:cubicBezTo>
                <a:close/>
                <a:moveTo>
                  <a:pt x="1346199" y="457130"/>
                </a:moveTo>
                <a:cubicBezTo>
                  <a:pt x="855180" y="457130"/>
                  <a:pt x="457130" y="855180"/>
                  <a:pt x="457130" y="1346199"/>
                </a:cubicBezTo>
                <a:cubicBezTo>
                  <a:pt x="457130" y="1837218"/>
                  <a:pt x="855180" y="2235268"/>
                  <a:pt x="1346199" y="2235268"/>
                </a:cubicBezTo>
                <a:cubicBezTo>
                  <a:pt x="1837218" y="2235268"/>
                  <a:pt x="2235268" y="1837218"/>
                  <a:pt x="2235268" y="1346199"/>
                </a:cubicBezTo>
                <a:cubicBezTo>
                  <a:pt x="2235268" y="855180"/>
                  <a:pt x="1837218" y="457130"/>
                  <a:pt x="1346199" y="4571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A4C6AC-F9E8-412E-2D6B-9FDD07ADDE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810330" y="2771566"/>
            <a:ext cx="6275387" cy="3271324"/>
          </a:xfrm>
        </p:spPr>
        <p:txBody>
          <a:bodyPr lIns="0"/>
          <a:lstStyle>
            <a:lvl1pPr marL="0" indent="0">
              <a:buNone/>
              <a:defRPr/>
            </a:lvl1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C0463C33-FF99-2443-BE5D-682AC8CB8B70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65200" y="136525"/>
            <a:ext cx="4126800" cy="4126800"/>
          </a:xfrm>
          <a:custGeom>
            <a:avLst/>
            <a:gdLst>
              <a:gd name="connsiteX0" fmla="*/ 2063400 w 4126800"/>
              <a:gd name="connsiteY0" fmla="*/ 0 h 4126800"/>
              <a:gd name="connsiteX1" fmla="*/ 4126800 w 4126800"/>
              <a:gd name="connsiteY1" fmla="*/ 2063400 h 4126800"/>
              <a:gd name="connsiteX2" fmla="*/ 2063400 w 4126800"/>
              <a:gd name="connsiteY2" fmla="*/ 4126800 h 4126800"/>
              <a:gd name="connsiteX3" fmla="*/ 0 w 4126800"/>
              <a:gd name="connsiteY3" fmla="*/ 2063400 h 4126800"/>
              <a:gd name="connsiteX4" fmla="*/ 2063400 w 4126800"/>
              <a:gd name="connsiteY4" fmla="*/ 0 h 412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0" h="4126800">
                <a:moveTo>
                  <a:pt x="2063400" y="0"/>
                </a:moveTo>
                <a:cubicBezTo>
                  <a:pt x="3202984" y="0"/>
                  <a:pt x="4126800" y="923816"/>
                  <a:pt x="4126800" y="2063400"/>
                </a:cubicBezTo>
                <a:cubicBezTo>
                  <a:pt x="4126800" y="3202984"/>
                  <a:pt x="3202984" y="4126800"/>
                  <a:pt x="2063400" y="4126800"/>
                </a:cubicBezTo>
                <a:cubicBezTo>
                  <a:pt x="923816" y="4126800"/>
                  <a:pt x="0" y="3202984"/>
                  <a:pt x="0" y="2063400"/>
                </a:cubicBezTo>
                <a:cubicBezTo>
                  <a:pt x="0" y="923816"/>
                  <a:pt x="923816" y="0"/>
                  <a:pt x="2063400" y="0"/>
                </a:cubicBezTo>
                <a:close/>
              </a:path>
            </a:pathLst>
          </a:custGeom>
          <a:solidFill>
            <a:schemeClr val="accent6"/>
          </a:solidFill>
        </p:spPr>
        <p:txBody>
          <a:bodyPr wrap="square" tIns="731520">
            <a:noAutofit/>
          </a:bodyPr>
          <a:lstStyle>
            <a:lvl1pPr marL="0" indent="0" algn="ctr"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3564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orient="horz" pos="1008">
          <p15:clr>
            <a:srgbClr val="FBAE40"/>
          </p15:clr>
        </p15:guide>
        <p15:guide id="3" orient="horz" pos="1560">
          <p15:clr>
            <a:srgbClr val="FBAE40"/>
          </p15:clr>
        </p15:guide>
        <p15:guide id="4" pos="312">
          <p15:clr>
            <a:srgbClr val="FBAE40"/>
          </p15:clr>
        </p15:guide>
        <p15:guide id="5" pos="816">
          <p15:clr>
            <a:srgbClr val="FBAE40"/>
          </p15:clr>
        </p15:guide>
        <p15:guide id="6" pos="6336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A32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185" y="621973"/>
            <a:ext cx="10569630" cy="106871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1185" y="1825625"/>
            <a:ext cx="1056963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2D0B54-5D87-4D1B-9C6E-5A7B87C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811185" y="6356350"/>
            <a:ext cx="4411509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>
              <a:defRPr sz="1200" b="0" i="0" spc="50" baseline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CADFFD-0FF7-4DDC-8879-918576F63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37615" y="6356350"/>
            <a:ext cx="2743200" cy="36512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r">
              <a:defRPr sz="1200" b="1" i="0" spc="50" baseline="0">
                <a:solidFill>
                  <a:schemeClr val="bg1"/>
                </a:solidFill>
                <a:latin typeface="+mn-lt"/>
                <a:cs typeface="Arial Black" panose="020B0604020202020204" pitchFamily="34" charset="0"/>
              </a:defRPr>
            </a:lvl1pPr>
          </a:lstStyle>
          <a:p>
            <a:fld id="{D473EF75-AC7C-4AEA-B17E-E6368BACF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9061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5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spc="100" baseline="0">
          <a:solidFill>
            <a:schemeClr val="bg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hyperlink" Target="https://dogflix.latech.edu/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print.latech.edu/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mailto:abc123@latech.edu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mail.latech.edu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315D2-7F57-AF2A-38D7-5580987890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4003" y="1709210"/>
            <a:ext cx="9284392" cy="1719790"/>
          </a:xfrm>
        </p:spPr>
        <p:txBody>
          <a:bodyPr/>
          <a:lstStyle/>
          <a:p>
            <a:r>
              <a:rPr lang="en-US" sz="8000" dirty="0"/>
              <a:t>TECH-NOLOGY:</a:t>
            </a:r>
            <a:br>
              <a:rPr lang="en-US" sz="8000" dirty="0"/>
            </a:br>
            <a:r>
              <a:rPr lang="en-US" sz="7200" dirty="0"/>
              <a:t>Tools for Success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EF4F50D-EF92-52BD-E839-28B30DD0BD09}"/>
              </a:ext>
            </a:extLst>
          </p:cNvPr>
          <p:cNvSpPr txBox="1">
            <a:spLocks/>
          </p:cNvSpPr>
          <p:nvPr/>
        </p:nvSpPr>
        <p:spPr>
          <a:xfrm>
            <a:off x="384003" y="5934846"/>
            <a:ext cx="8961120" cy="92315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algn="l" defTabSz="914400" rtl="0" eaLnBrk="1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  <a:defRPr sz="7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r>
              <a:rPr lang="en-US" sz="4400" dirty="0"/>
              <a:t>Chapter 4</a:t>
            </a:r>
          </a:p>
        </p:txBody>
      </p:sp>
    </p:spTree>
    <p:extLst>
      <p:ext uri="{BB962C8B-B14F-4D97-AF65-F5344CB8AC3E}">
        <p14:creationId xmlns:p14="http://schemas.microsoft.com/office/powerpoint/2010/main" val="25795436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26A706C-E88E-4652-9A16-93203FDBBE39}"/>
              </a:ext>
            </a:extLst>
          </p:cNvPr>
          <p:cNvSpPr/>
          <p:nvPr/>
        </p:nvSpPr>
        <p:spPr>
          <a:xfrm>
            <a:off x="181752" y="376520"/>
            <a:ext cx="11655142" cy="1523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44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phishing message is designed to trick you </a:t>
            </a:r>
          </a:p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44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into doing one of these four things.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F89A89-28C1-4677-B680-191EAD848F3E}"/>
              </a:ext>
            </a:extLst>
          </p:cNvPr>
          <p:cNvSpPr/>
          <p:nvPr/>
        </p:nvSpPr>
        <p:spPr>
          <a:xfrm>
            <a:off x="0" y="2536884"/>
            <a:ext cx="12192000" cy="2671986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E0E99EA-E5DD-4EAD-8134-CB2EAE9B8BC3}"/>
              </a:ext>
            </a:extLst>
          </p:cNvPr>
          <p:cNvSpPr/>
          <p:nvPr/>
        </p:nvSpPr>
        <p:spPr>
          <a:xfrm>
            <a:off x="6656270" y="2978946"/>
            <a:ext cx="2036132" cy="450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USERNAME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4F0E7CA-606F-48AC-BF6F-23753CDA7359}"/>
              </a:ext>
            </a:extLst>
          </p:cNvPr>
          <p:cNvSpPr/>
          <p:nvPr/>
        </p:nvSpPr>
        <p:spPr>
          <a:xfrm>
            <a:off x="6656270" y="4121946"/>
            <a:ext cx="2036132" cy="4500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dirty="0">
                <a:latin typeface="Consolas" panose="020B0609020204030204" pitchFamily="49" charset="0"/>
                <a:cs typeface="Consolas" panose="020B0609020204030204" pitchFamily="49" charset="0"/>
              </a:rPr>
              <a:t>************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7A4EB-2326-48E9-9121-44150326ECA5}"/>
              </a:ext>
            </a:extLst>
          </p:cNvPr>
          <p:cNvSpPr/>
          <p:nvPr/>
        </p:nvSpPr>
        <p:spPr>
          <a:xfrm>
            <a:off x="383542" y="2943650"/>
            <a:ext cx="2154455" cy="45367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2400" u="sng" dirty="0">
                <a:solidFill>
                  <a:srgbClr val="0107F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Click Here!</a:t>
            </a:r>
          </a:p>
        </p:txBody>
      </p:sp>
      <p:pic>
        <p:nvPicPr>
          <p:cNvPr id="19" name="Picture 2" descr="File:Pointing hand cursor vector.svg">
            <a:extLst>
              <a:ext uri="{FF2B5EF4-FFF2-40B4-BE49-F238E27FC236}">
                <a16:creationId xmlns:a16="http://schemas.microsoft.com/office/drawing/2014/main" id="{619E73A8-6C14-4D5A-9ADC-DD49CE945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33" y="3172739"/>
            <a:ext cx="2484684" cy="1807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4E4D95D-2586-4CEC-9C43-7A02C426BBAE}"/>
              </a:ext>
            </a:extLst>
          </p:cNvPr>
          <p:cNvSpPr/>
          <p:nvPr/>
        </p:nvSpPr>
        <p:spPr>
          <a:xfrm>
            <a:off x="292051" y="5489896"/>
            <a:ext cx="266766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accent3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an</a:t>
            </a:r>
          </a:p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accent3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Unsafe Link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BECDB8A-9102-4CFC-AFA7-8D43F9CD0E86}"/>
              </a:ext>
            </a:extLst>
          </p:cNvPr>
          <p:cNvSpPr/>
          <p:nvPr/>
        </p:nvSpPr>
        <p:spPr>
          <a:xfrm>
            <a:off x="3383581" y="5489896"/>
            <a:ext cx="266584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accent3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an</a:t>
            </a:r>
          </a:p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accent3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Unsafe File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63CA2-4ED1-431F-937B-73425E7EA27C}"/>
              </a:ext>
            </a:extLst>
          </p:cNvPr>
          <p:cNvSpPr/>
          <p:nvPr/>
        </p:nvSpPr>
        <p:spPr>
          <a:xfrm>
            <a:off x="6186353" y="5489896"/>
            <a:ext cx="277952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 your</a:t>
            </a:r>
          </a:p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145AB26-B5D2-4E61-95C6-5A2D451B0B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928" y="2835166"/>
            <a:ext cx="2036131" cy="2036131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0D525163-3F8A-4C7A-8A9B-5DE876AC4BEB}"/>
              </a:ext>
            </a:extLst>
          </p:cNvPr>
          <p:cNvSpPr/>
          <p:nvPr/>
        </p:nvSpPr>
        <p:spPr>
          <a:xfrm>
            <a:off x="8965878" y="5489895"/>
            <a:ext cx="2779525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Transfer</a:t>
            </a:r>
          </a:p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Funds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918EDC5-5333-4B03-BB4F-C8E6C8F55E3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674" y="2973266"/>
            <a:ext cx="1935567" cy="1565389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D8EC503-6ACB-4BA6-B31D-C9032D78C4E6}"/>
              </a:ext>
            </a:extLst>
          </p:cNvPr>
          <p:cNvSpPr/>
          <p:nvPr/>
        </p:nvSpPr>
        <p:spPr>
          <a:xfrm>
            <a:off x="292051" y="5507152"/>
            <a:ext cx="2667666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an</a:t>
            </a:r>
          </a:p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Unsafe Link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B06CA18-358D-4944-B77A-628B805ABE4E}"/>
              </a:ext>
            </a:extLst>
          </p:cNvPr>
          <p:cNvSpPr/>
          <p:nvPr/>
        </p:nvSpPr>
        <p:spPr>
          <a:xfrm>
            <a:off x="3383581" y="5507152"/>
            <a:ext cx="2665844" cy="10926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Open an</a:t>
            </a:r>
          </a:p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Unsafe File</a:t>
            </a:r>
          </a:p>
        </p:txBody>
      </p:sp>
    </p:spTree>
    <p:extLst>
      <p:ext uri="{BB962C8B-B14F-4D97-AF65-F5344CB8AC3E}">
        <p14:creationId xmlns:p14="http://schemas.microsoft.com/office/powerpoint/2010/main" val="38675784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7350424-75BD-48B8-9325-802512EC262E}"/>
              </a:ext>
            </a:extLst>
          </p:cNvPr>
          <p:cNvSpPr/>
          <p:nvPr/>
        </p:nvSpPr>
        <p:spPr>
          <a:xfrm>
            <a:off x="1" y="2312377"/>
            <a:ext cx="12192000" cy="4479998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4CB1C7E-0BE5-495A-A6C6-79895E7C0EF6}"/>
              </a:ext>
            </a:extLst>
          </p:cNvPr>
          <p:cNvSpPr/>
          <p:nvPr/>
        </p:nvSpPr>
        <p:spPr>
          <a:xfrm>
            <a:off x="272325" y="175564"/>
            <a:ext cx="9194273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44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Phishing messages are designed to get you to react quickly without thinking too much.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38E41A0-CFCC-4EAD-95DF-58844E2506BE}"/>
              </a:ext>
            </a:extLst>
          </p:cNvPr>
          <p:cNvSpPr/>
          <p:nvPr/>
        </p:nvSpPr>
        <p:spPr>
          <a:xfrm>
            <a:off x="467715" y="3875428"/>
            <a:ext cx="251396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Sense of Urgency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D219462-1E4D-4D7E-8E4B-5C750482E995}"/>
              </a:ext>
            </a:extLst>
          </p:cNvPr>
          <p:cNvSpPr/>
          <p:nvPr/>
        </p:nvSpPr>
        <p:spPr>
          <a:xfrm>
            <a:off x="4630167" y="3875428"/>
            <a:ext cx="2903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Offers of Money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897A7D-91CA-49C7-BEF6-22232BF1D3FD}"/>
              </a:ext>
            </a:extLst>
          </p:cNvPr>
          <p:cNvSpPr/>
          <p:nvPr/>
        </p:nvSpPr>
        <p:spPr>
          <a:xfrm>
            <a:off x="9663457" y="6054401"/>
            <a:ext cx="21834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Support 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39E20B-0CD0-49DF-B8B2-E1BB707F2C99}"/>
              </a:ext>
            </a:extLst>
          </p:cNvPr>
          <p:cNvSpPr/>
          <p:nvPr/>
        </p:nvSpPr>
        <p:spPr>
          <a:xfrm>
            <a:off x="4633097" y="6054401"/>
            <a:ext cx="2903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Rewards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24A8FF1-27C1-45B1-8FFE-39B0E46728F4}"/>
              </a:ext>
            </a:extLst>
          </p:cNvPr>
          <p:cNvSpPr/>
          <p:nvPr/>
        </p:nvSpPr>
        <p:spPr>
          <a:xfrm>
            <a:off x="9194582" y="3875428"/>
            <a:ext cx="2903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Confirmations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86482A5D-53FF-45B5-BCA8-D22BA88CD1A3}"/>
              </a:ext>
            </a:extLst>
          </p:cNvPr>
          <p:cNvSpPr/>
          <p:nvPr/>
        </p:nvSpPr>
        <p:spPr>
          <a:xfrm>
            <a:off x="272325" y="6054401"/>
            <a:ext cx="29033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2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Odd</a:t>
            </a:r>
            <a:r>
              <a:rPr lang="en-US" sz="2000" b="1" dirty="0">
                <a:solidFill>
                  <a:srgbClr val="003087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Requests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ED9EDED-B116-4D72-98E3-2FA36C0FD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161" y="2527220"/>
            <a:ext cx="1459056" cy="154826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B7179B3-C616-4EDA-8514-A783D9C215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3539" y="2772315"/>
            <a:ext cx="1032299" cy="1058071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679B616-599D-4AAD-87F5-E68D0C8DB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2668" y="4658115"/>
            <a:ext cx="1248474" cy="132480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72E166A-5EF4-464E-8A5B-9C6DB4FB5A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1880" y="2561454"/>
            <a:ext cx="1368200" cy="145185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C5453FA-BA54-4F56-84F2-722B3481C86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0737" y="4647640"/>
            <a:ext cx="932100" cy="14836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A6DE9EB-946C-4FA3-BB6B-AB07A9C0B5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39539" y="3875428"/>
            <a:ext cx="1139400" cy="87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187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2C0AAD23-9257-4400-AF7E-58F4B504BFF5}"/>
              </a:ext>
            </a:extLst>
          </p:cNvPr>
          <p:cNvSpPr/>
          <p:nvPr/>
        </p:nvSpPr>
        <p:spPr>
          <a:xfrm>
            <a:off x="262538" y="443575"/>
            <a:ext cx="73574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48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when I get a phishing email?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5B61C4-8A4B-4B7A-8BA3-D8FF39CA9D16}"/>
              </a:ext>
            </a:extLst>
          </p:cNvPr>
          <p:cNvSpPr/>
          <p:nvPr/>
        </p:nvSpPr>
        <p:spPr>
          <a:xfrm>
            <a:off x="0" y="2415553"/>
            <a:ext cx="12192000" cy="3148237"/>
          </a:xfrm>
          <a:prstGeom prst="rect">
            <a:avLst/>
          </a:prstGeom>
          <a:solidFill>
            <a:schemeClr val="accent4">
              <a:lumMod val="90000"/>
            </a:schemeClr>
          </a:solidFill>
          <a:ln w="127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3933E1-75A5-4B44-B778-667D2F09FF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667" y="2704774"/>
            <a:ext cx="1096969" cy="2397747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4F5124D-38F6-4F94-978A-4219B2EE357C}"/>
              </a:ext>
            </a:extLst>
          </p:cNvPr>
          <p:cNvGrpSpPr/>
          <p:nvPr/>
        </p:nvGrpSpPr>
        <p:grpSpPr>
          <a:xfrm>
            <a:off x="5196582" y="2790797"/>
            <a:ext cx="1947491" cy="2225703"/>
            <a:chOff x="5078077" y="2962841"/>
            <a:chExt cx="1947491" cy="2225703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1C45E1C-B6A4-4723-AA74-F541370DD191}"/>
                </a:ext>
              </a:extLst>
            </p:cNvPr>
            <p:cNvGrpSpPr/>
            <p:nvPr/>
          </p:nvGrpSpPr>
          <p:grpSpPr>
            <a:xfrm>
              <a:off x="5220158" y="3083860"/>
              <a:ext cx="1646824" cy="2034298"/>
              <a:chOff x="5093158" y="2808939"/>
              <a:chExt cx="1993900" cy="2379605"/>
            </a:xfrm>
            <a:solidFill>
              <a:schemeClr val="bg1"/>
            </a:solidFill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97CB7BC-72AF-428B-9FA5-C52F2DFDB214}"/>
                  </a:ext>
                </a:extLst>
              </p:cNvPr>
              <p:cNvSpPr/>
              <p:nvPr/>
            </p:nvSpPr>
            <p:spPr>
              <a:xfrm>
                <a:off x="5093158" y="3149600"/>
                <a:ext cx="1993900" cy="3175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92AE03F-33D1-46E6-B912-14EF2BB768A0}"/>
                  </a:ext>
                </a:extLst>
              </p:cNvPr>
              <p:cNvSpPr/>
              <p:nvPr/>
            </p:nvSpPr>
            <p:spPr>
              <a:xfrm>
                <a:off x="5266277" y="3343168"/>
                <a:ext cx="1667923" cy="184537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BEC72B39-475E-44B6-8CA4-636F8211CCBD}"/>
                  </a:ext>
                </a:extLst>
              </p:cNvPr>
              <p:cNvSpPr/>
              <p:nvPr/>
            </p:nvSpPr>
            <p:spPr>
              <a:xfrm>
                <a:off x="5537658" y="2808939"/>
                <a:ext cx="1079042" cy="366742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CC416167-E8AE-4AC3-97FD-71C4FB4457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78077" y="2962841"/>
              <a:ext cx="1947491" cy="2225703"/>
            </a:xfrm>
            <a:prstGeom prst="rect">
              <a:avLst/>
            </a:prstGeom>
          </p:spPr>
        </p:pic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A0CC086B-5BC7-4ABB-B34E-54B376712A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9905" y="2912011"/>
            <a:ext cx="2155317" cy="2155317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414679E6-769B-40D7-AF03-289699A110A5}"/>
              </a:ext>
            </a:extLst>
          </p:cNvPr>
          <p:cNvSpPr/>
          <p:nvPr/>
        </p:nvSpPr>
        <p:spPr>
          <a:xfrm>
            <a:off x="369319" y="5750004"/>
            <a:ext cx="2667666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6600" b="1" dirty="0">
                <a:solidFill>
                  <a:srgbClr val="FFFFFF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C62E81F-CA4C-40E5-BBCB-DBFB21E0E5AC}"/>
              </a:ext>
            </a:extLst>
          </p:cNvPr>
          <p:cNvSpPr/>
          <p:nvPr/>
        </p:nvSpPr>
        <p:spPr>
          <a:xfrm>
            <a:off x="4455856" y="5729269"/>
            <a:ext cx="34289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6600" b="1" dirty="0">
                <a:solidFill>
                  <a:srgbClr val="FFFFFF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Delete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8A15B36-AAFE-4147-BDF1-AE7E6C475259}"/>
              </a:ext>
            </a:extLst>
          </p:cNvPr>
          <p:cNvSpPr/>
          <p:nvPr/>
        </p:nvSpPr>
        <p:spPr>
          <a:xfrm>
            <a:off x="8393739" y="5660169"/>
            <a:ext cx="342894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ctr">
              <a:spcBef>
                <a:spcPts val="600"/>
              </a:spcBef>
              <a:spcAft>
                <a:spcPts val="0"/>
              </a:spcAft>
            </a:pPr>
            <a:r>
              <a:rPr lang="en-US" sz="6600" b="1" dirty="0">
                <a:solidFill>
                  <a:srgbClr val="FFFFFF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Report</a:t>
            </a:r>
          </a:p>
        </p:txBody>
      </p:sp>
    </p:spTree>
    <p:extLst>
      <p:ext uri="{BB962C8B-B14F-4D97-AF65-F5344CB8AC3E}">
        <p14:creationId xmlns:p14="http://schemas.microsoft.com/office/powerpoint/2010/main" val="9794503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26A706C-E88E-4652-9A16-93203FDBBE39}"/>
              </a:ext>
            </a:extLst>
          </p:cNvPr>
          <p:cNvSpPr/>
          <p:nvPr/>
        </p:nvSpPr>
        <p:spPr>
          <a:xfrm>
            <a:off x="149471" y="427675"/>
            <a:ext cx="643597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44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WHAT HAPPENS IF I CLICK?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8F63CA2-4ED1-431F-937B-73425E7EA27C}"/>
              </a:ext>
            </a:extLst>
          </p:cNvPr>
          <p:cNvSpPr/>
          <p:nvPr/>
        </p:nvSpPr>
        <p:spPr>
          <a:xfrm>
            <a:off x="187571" y="1528514"/>
            <a:ext cx="4196861" cy="2708434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Password Stolen</a:t>
            </a:r>
          </a:p>
          <a:p>
            <a:pPr marL="457200" marR="0" lvl="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Identity Theft</a:t>
            </a:r>
          </a:p>
          <a:p>
            <a:pPr marL="457200" marR="0" lvl="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Leak</a:t>
            </a:r>
          </a:p>
          <a:p>
            <a:pPr marL="457200" marR="0" lvl="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Data Destruction</a:t>
            </a:r>
          </a:p>
          <a:p>
            <a:pPr marL="457200" marR="0" lvl="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Account Takeover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E4966CA-26DA-4B1B-9C29-F58B18C0D5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01" t="11026" r="4605" b="9988"/>
          <a:stretch/>
        </p:blipFill>
        <p:spPr>
          <a:xfrm>
            <a:off x="6899029" y="427675"/>
            <a:ext cx="5105400" cy="3294757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2F7F7AD-281E-4E43-97FC-A73C6741D48C}"/>
              </a:ext>
            </a:extLst>
          </p:cNvPr>
          <p:cNvSpPr/>
          <p:nvPr/>
        </p:nvSpPr>
        <p:spPr>
          <a:xfrm>
            <a:off x="3695702" y="1528514"/>
            <a:ext cx="4407877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000" b="1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Malware Installed</a:t>
            </a:r>
          </a:p>
          <a:p>
            <a:pPr marL="457200" marR="0" lvl="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Stolen Password</a:t>
            </a:r>
          </a:p>
          <a:p>
            <a:pPr marL="457200" marR="0" lvl="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Remote Access</a:t>
            </a:r>
          </a:p>
          <a:p>
            <a:pPr marL="457200" marR="0" lvl="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Ransomeware</a:t>
            </a:r>
            <a:endParaRPr lang="en-US" sz="3000" dirty="0">
              <a:solidFill>
                <a:schemeClr val="bg1"/>
              </a:solidFill>
              <a:latin typeface="Overpass" panose="020B0503020203020203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marR="0" lvl="0" indent="-45720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Network Compromise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4CC08-5396-4DFB-8EA2-A10956736324}"/>
              </a:ext>
            </a:extLst>
          </p:cNvPr>
          <p:cNvSpPr/>
          <p:nvPr/>
        </p:nvSpPr>
        <p:spPr>
          <a:xfrm>
            <a:off x="3396764" y="4709023"/>
            <a:ext cx="587618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>
              <a:spcBef>
                <a:spcPts val="600"/>
              </a:spcBef>
              <a:spcAft>
                <a:spcPts val="0"/>
              </a:spcAft>
            </a:pPr>
            <a:r>
              <a:rPr lang="en-US" sz="3000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 be vigilant, be careful, and if you do accidentally click a link, contact the </a:t>
            </a:r>
            <a:r>
              <a:rPr lang="en-US" sz="3000" dirty="0" err="1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HelpDesk</a:t>
            </a:r>
            <a:r>
              <a:rPr lang="en-US" sz="3000" dirty="0">
                <a:solidFill>
                  <a:schemeClr val="bg1"/>
                </a:solidFill>
                <a:latin typeface="Overpass" panose="020B0503020203020203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immediately.  </a:t>
            </a:r>
          </a:p>
        </p:txBody>
      </p:sp>
    </p:spTree>
    <p:extLst>
      <p:ext uri="{BB962C8B-B14F-4D97-AF65-F5344CB8AC3E}">
        <p14:creationId xmlns:p14="http://schemas.microsoft.com/office/powerpoint/2010/main" val="3429707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D025E-D638-46C9-AC3F-C34EFC5E46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154" y="342899"/>
            <a:ext cx="8579000" cy="1899139"/>
          </a:xfrm>
        </p:spPr>
        <p:txBody>
          <a:bodyPr/>
          <a:lstStyle/>
          <a:p>
            <a:r>
              <a:rPr lang="en-US" sz="7200" dirty="0"/>
              <a:t>TECHNOLOGY TIPS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2F16C8-8821-4165-B583-3A5B68A7D7A5}"/>
              </a:ext>
            </a:extLst>
          </p:cNvPr>
          <p:cNvSpPr/>
          <p:nvPr/>
        </p:nvSpPr>
        <p:spPr>
          <a:xfrm>
            <a:off x="178411" y="2144642"/>
            <a:ext cx="7523923" cy="4074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Utilize the </a:t>
            </a:r>
            <a:r>
              <a:rPr lang="en-US" sz="2000" b="1" dirty="0">
                <a:solidFill>
                  <a:schemeClr val="bg1"/>
                </a:solidFill>
              </a:rPr>
              <a:t>Canvas </a:t>
            </a:r>
            <a:r>
              <a:rPr lang="en-US" sz="2000" dirty="0">
                <a:solidFill>
                  <a:schemeClr val="bg1"/>
                </a:solidFill>
              </a:rPr>
              <a:t>and </a:t>
            </a:r>
            <a:r>
              <a:rPr lang="en-US" sz="2000" b="1" dirty="0">
                <a:solidFill>
                  <a:schemeClr val="bg1"/>
                </a:solidFill>
              </a:rPr>
              <a:t>Workday Apps</a:t>
            </a:r>
            <a:endParaRPr lang="en-US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Laptop Rentals </a:t>
            </a:r>
            <a:r>
              <a:rPr lang="en-US" sz="2000" dirty="0">
                <a:solidFill>
                  <a:schemeClr val="bg1"/>
                </a:solidFill>
              </a:rPr>
              <a:t>in Prescott Memorial Library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000" dirty="0">
                <a:solidFill>
                  <a:schemeClr val="bg1"/>
                </a:solidFill>
              </a:rPr>
              <a:t>Setup your </a:t>
            </a:r>
            <a:r>
              <a:rPr lang="en-US" sz="2000" b="1" dirty="0">
                <a:solidFill>
                  <a:schemeClr val="bg1"/>
                </a:solidFill>
              </a:rPr>
              <a:t>Tech Email on your phone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Free Microsoft </a:t>
            </a:r>
            <a:r>
              <a:rPr lang="en-US" sz="2000" dirty="0">
                <a:solidFill>
                  <a:schemeClr val="bg1"/>
                </a:solidFill>
              </a:rPr>
              <a:t>for Students</a:t>
            </a: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Free, On-Campus Streaming Service – </a:t>
            </a:r>
            <a:r>
              <a:rPr lang="en-US" sz="2000" dirty="0">
                <a:solidFill>
                  <a:srgbClr val="FFFF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Dogflix.latech.edu</a:t>
            </a:r>
            <a:endParaRPr lang="en-US" sz="2000" dirty="0">
              <a:solidFill>
                <a:srgbClr val="FFFFFF"/>
              </a:solidFill>
            </a:endParaRPr>
          </a:p>
          <a:p>
            <a:pPr>
              <a:lnSpc>
                <a:spcPct val="200000"/>
              </a:lnSpc>
              <a:spcBef>
                <a:spcPts val="600"/>
              </a:spcBef>
            </a:pPr>
            <a:r>
              <a:rPr lang="en-US" sz="2000" b="1" dirty="0">
                <a:solidFill>
                  <a:schemeClr val="bg1"/>
                </a:solidFill>
              </a:rPr>
              <a:t>Student Discounts on Technology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10971EC-24EC-45BD-A7A1-E1080BD32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208" y="5687534"/>
            <a:ext cx="655946" cy="6559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7D7D044-CCCE-40CB-8E07-9B69012643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9881" y="5687534"/>
            <a:ext cx="1000235" cy="6251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E42C6A-10E5-4F17-A4CD-702AD23C5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7723" y="5669753"/>
            <a:ext cx="556318" cy="6607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794EF49-5475-459F-A92A-0D78DED0FDD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6566" y="3683432"/>
            <a:ext cx="744285" cy="55821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27B9CD2-EED2-49B1-A909-5F6896CDF4A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995"/>
          <a:stretch/>
        </p:blipFill>
        <p:spPr>
          <a:xfrm>
            <a:off x="4774378" y="2063400"/>
            <a:ext cx="987341" cy="905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50C1876-33E0-4543-B3DE-52F6B3EC799E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7119" t="4103" r="6118" b="5590"/>
          <a:stretch/>
        </p:blipFill>
        <p:spPr>
          <a:xfrm>
            <a:off x="5972462" y="2033398"/>
            <a:ext cx="963030" cy="1001189"/>
          </a:xfrm>
          <a:prstGeom prst="ellipse">
            <a:avLst/>
          </a:prstGeom>
          <a:ln w="190500" cap="rnd">
            <a:noFill/>
            <a:prstDash val="solid"/>
          </a:ln>
          <a:effectLst/>
        </p:spPr>
      </p:pic>
    </p:spTree>
    <p:extLst>
      <p:ext uri="{BB962C8B-B14F-4D97-AF65-F5344CB8AC3E}">
        <p14:creationId xmlns:p14="http://schemas.microsoft.com/office/powerpoint/2010/main" val="3474119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E2ABBA-2E6D-E7DD-AC67-58D1FCB3F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13" y="254587"/>
            <a:ext cx="6400800" cy="1828800"/>
          </a:xfrm>
        </p:spPr>
        <p:txBody>
          <a:bodyPr/>
          <a:lstStyle/>
          <a:p>
            <a:r>
              <a:rPr lang="en-US" sz="6600" dirty="0">
                <a:latin typeface="Segoe UI"/>
              </a:rPr>
              <a:t>CHAPTER OBJECTIVES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9401105-5841-28D0-D6C0-3E1A46648BFE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84613" y="2279330"/>
            <a:ext cx="6999514" cy="2288722"/>
          </a:xfrm>
        </p:spPr>
        <p:txBody>
          <a:bodyPr vert="horz" lIns="0" tIns="45720" rIns="91440" bIns="45720" rtlCol="0" anchor="t">
            <a:noAutofit/>
          </a:bodyPr>
          <a:lstStyle/>
          <a:p>
            <a:r>
              <a:rPr lang="en-US" dirty="0">
                <a:cs typeface="Arial"/>
              </a:rPr>
              <a:t>Identify useful technology tools at Louisiana Tech and other reliable sources.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Utilize technology for email, course management, student information, and academic activity. 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Demonstrate an understanding of appropriate use of technology.</a:t>
            </a:r>
          </a:p>
          <a:p>
            <a:endParaRPr lang="en-US" dirty="0">
              <a:cs typeface="Arial"/>
            </a:endParaRPr>
          </a:p>
          <a:p>
            <a:r>
              <a:rPr lang="en-US" dirty="0">
                <a:cs typeface="Arial"/>
              </a:rPr>
              <a:t>Employ media literacy in the use of technology for personal and academic pursuits. </a:t>
            </a:r>
            <a:endParaRPr lang="en-US" dirty="0"/>
          </a:p>
          <a:p>
            <a:endParaRPr lang="en-US" dirty="0">
              <a:cs typeface="Arial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48661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5B0B9689-7055-4C10-A2BF-B8D77058757E}"/>
              </a:ext>
            </a:extLst>
          </p:cNvPr>
          <p:cNvSpPr txBox="1"/>
          <p:nvPr/>
        </p:nvSpPr>
        <p:spPr>
          <a:xfrm>
            <a:off x="484610" y="5350769"/>
            <a:ext cx="388318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The Computing Center &amp; Help Desk is located in the basement of Wyly Tower with student access through the exterior door (pictured above) located on quad-side entrance to Wyly Tower.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E4067CA-7139-44F8-99F9-AE5F3A40F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10" y="526327"/>
            <a:ext cx="9144579" cy="1020298"/>
          </a:xfrm>
        </p:spPr>
        <p:txBody>
          <a:bodyPr/>
          <a:lstStyle/>
          <a:p>
            <a:r>
              <a:rPr lang="en-US" sz="8000" dirty="0">
                <a:latin typeface="Segoe UI"/>
              </a:rPr>
              <a:t>THE IT HELP DESK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8357E8-DDF2-4247-8C16-5D324B1080D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00" t="13060" r="25518"/>
          <a:stretch/>
        </p:blipFill>
        <p:spPr>
          <a:xfrm rot="5400000">
            <a:off x="1073707" y="1198693"/>
            <a:ext cx="3282418" cy="4460613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/>
        </p:spPr>
      </p:pic>
      <p:sp>
        <p:nvSpPr>
          <p:cNvPr id="11" name="Title 3">
            <a:extLst>
              <a:ext uri="{FF2B5EF4-FFF2-40B4-BE49-F238E27FC236}">
                <a16:creationId xmlns:a16="http://schemas.microsoft.com/office/drawing/2014/main" id="{BBA9875C-10A1-451B-B831-FA91FF00FEA5}"/>
              </a:ext>
            </a:extLst>
          </p:cNvPr>
          <p:cNvSpPr>
            <a:spLocks noGrp="1"/>
          </p:cNvSpPr>
          <p:nvPr/>
        </p:nvSpPr>
        <p:spPr>
          <a:xfrm>
            <a:off x="5398362" y="2290650"/>
            <a:ext cx="4303253" cy="3292465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2400"/>
              </a:spcBef>
            </a:pPr>
            <a:r>
              <a:rPr lang="en-US" sz="1600" dirty="0">
                <a:solidFill>
                  <a:schemeClr val="accent2"/>
                </a:solidFill>
                <a:latin typeface="Segoe UI"/>
              </a:rPr>
              <a:t>The Helpdesk can provide information and technical assistance for:</a:t>
            </a: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2"/>
                </a:solidFill>
                <a:latin typeface="Segoe UI"/>
              </a:rPr>
              <a:t>User Accounts</a:t>
            </a: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2"/>
                </a:solidFill>
                <a:latin typeface="Segoe UI"/>
              </a:rPr>
              <a:t>Campus Wi-Fi</a:t>
            </a: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2"/>
                </a:solidFill>
                <a:latin typeface="Segoe UI"/>
              </a:rPr>
              <a:t>Email</a:t>
            </a: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2"/>
                </a:solidFill>
                <a:latin typeface="Segoe UI"/>
              </a:rPr>
              <a:t>Computer Labs</a:t>
            </a:r>
          </a:p>
          <a:p>
            <a:pPr marL="285750" indent="-285750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solidFill>
                  <a:schemeClr val="accent2"/>
                </a:solidFill>
                <a:latin typeface="Segoe UI"/>
              </a:rPr>
              <a:t>Online Technology Resources</a:t>
            </a:r>
          </a:p>
        </p:txBody>
      </p:sp>
      <p:sp>
        <p:nvSpPr>
          <p:cNvPr id="12" name="Title 3">
            <a:extLst>
              <a:ext uri="{FF2B5EF4-FFF2-40B4-BE49-F238E27FC236}">
                <a16:creationId xmlns:a16="http://schemas.microsoft.com/office/drawing/2014/main" id="{21D7DAC8-3B69-4ABE-958F-8644AA5307E6}"/>
              </a:ext>
            </a:extLst>
          </p:cNvPr>
          <p:cNvSpPr>
            <a:spLocks noGrp="1"/>
          </p:cNvSpPr>
          <p:nvPr/>
        </p:nvSpPr>
        <p:spPr>
          <a:xfrm>
            <a:off x="5331936" y="5658680"/>
            <a:ext cx="4436104" cy="557662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 algn="ctr">
              <a:lnSpc>
                <a:spcPct val="100000"/>
              </a:lnSpc>
              <a:spcBef>
                <a:spcPts val="2400"/>
              </a:spcBef>
            </a:pPr>
            <a:r>
              <a:rPr lang="en-US" sz="1600" dirty="0">
                <a:solidFill>
                  <a:schemeClr val="accent2"/>
                </a:solidFill>
                <a:latin typeface="Segoe UI"/>
              </a:rPr>
              <a:t>Contact the Helpdesk at 318.257.5300 or by email at helpdesk@latech.edu</a:t>
            </a:r>
          </a:p>
        </p:txBody>
      </p:sp>
    </p:spTree>
    <p:extLst>
      <p:ext uri="{BB962C8B-B14F-4D97-AF65-F5344CB8AC3E}">
        <p14:creationId xmlns:p14="http://schemas.microsoft.com/office/powerpoint/2010/main" val="19784812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2969" y="143192"/>
            <a:ext cx="10002589" cy="1624062"/>
          </a:xfrm>
        </p:spPr>
        <p:txBody>
          <a:bodyPr anchor="ctr"/>
          <a:lstStyle/>
          <a:p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COMPUTER LABS &amp;</a:t>
            </a:r>
            <a:b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000" dirty="0">
                <a:latin typeface="Segoe UI" panose="020B0502040204020203" pitchFamily="34" charset="0"/>
                <a:cs typeface="Segoe UI" panose="020B0502040204020203" pitchFamily="34" charset="0"/>
              </a:rPr>
              <a:t>PRINT STATIONS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1818B56-19AD-4603-A8CB-295BC4A2EEE7}"/>
              </a:ext>
            </a:extLst>
          </p:cNvPr>
          <p:cNvSpPr>
            <a:spLocks noGrp="1"/>
          </p:cNvSpPr>
          <p:nvPr/>
        </p:nvSpPr>
        <p:spPr>
          <a:xfrm>
            <a:off x="142969" y="2154116"/>
            <a:ext cx="5163271" cy="4018084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1" i="0" kern="1200" spc="100" baseline="0">
                <a:solidFill>
                  <a:schemeClr val="bg1"/>
                </a:solidFill>
                <a:latin typeface="+mj-lt"/>
                <a:ea typeface="+mj-ea"/>
                <a:cs typeface="Arial Black" panose="020B0604020202020204" pitchFamily="34" charset="0"/>
              </a:defRPr>
            </a:lvl1pPr>
          </a:lstStyle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sz="1800" dirty="0">
                <a:latin typeface="Segoe UI"/>
              </a:rPr>
              <a:t>PRINT STATIONS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latin typeface="Segoe UI"/>
              </a:rPr>
              <a:t>George T. Madison (1</a:t>
            </a:r>
            <a:r>
              <a:rPr lang="en-US" sz="1600" b="0" baseline="30000" dirty="0">
                <a:latin typeface="Segoe UI"/>
              </a:rPr>
              <a:t>st</a:t>
            </a:r>
            <a:r>
              <a:rPr lang="en-US" sz="1600" b="0" dirty="0">
                <a:latin typeface="Segoe UI"/>
              </a:rPr>
              <a:t> Floor SW Entrance)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latin typeface="Segoe UI"/>
              </a:rPr>
              <a:t>Prescott Memorial Library (Main &amp; 10</a:t>
            </a:r>
            <a:r>
              <a:rPr lang="en-US" sz="1600" b="0" baseline="30000" dirty="0">
                <a:latin typeface="Segoe UI"/>
              </a:rPr>
              <a:t>th</a:t>
            </a:r>
            <a:r>
              <a:rPr lang="en-US" sz="1600" b="0" dirty="0">
                <a:latin typeface="Segoe UI"/>
              </a:rPr>
              <a:t> Floor)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latin typeface="Segoe UI"/>
              </a:rPr>
              <a:t>College of Business Building (Room 104 &amp; 106)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latin typeface="Segoe UI"/>
              </a:rPr>
              <a:t>Integrated Eng. &amp; Science Building (1</a:t>
            </a:r>
            <a:r>
              <a:rPr lang="en-US" sz="1600" b="0" baseline="30000" dirty="0">
                <a:latin typeface="Segoe UI"/>
              </a:rPr>
              <a:t>st</a:t>
            </a:r>
            <a:r>
              <a:rPr lang="en-US" sz="1600" b="0" dirty="0">
                <a:latin typeface="Segoe UI"/>
              </a:rPr>
              <a:t> Floor)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Segoe UI"/>
              </a:rPr>
              <a:t>Nethken</a:t>
            </a:r>
            <a:r>
              <a:rPr lang="en-US" sz="1600" b="0" dirty="0">
                <a:latin typeface="Segoe UI"/>
              </a:rPr>
              <a:t> Hall (1</a:t>
            </a:r>
            <a:r>
              <a:rPr lang="en-US" sz="1600" b="0" baseline="30000" dirty="0">
                <a:latin typeface="Segoe UI"/>
              </a:rPr>
              <a:t>st</a:t>
            </a:r>
            <a:r>
              <a:rPr lang="en-US" sz="1600" b="0" dirty="0">
                <a:latin typeface="Segoe UI"/>
              </a:rPr>
              <a:t> Floor – Room 142)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dirty="0" err="1">
                <a:latin typeface="Segoe UI"/>
              </a:rPr>
              <a:t>Bogard</a:t>
            </a:r>
            <a:r>
              <a:rPr lang="en-US" sz="1600" b="0" dirty="0">
                <a:latin typeface="Segoe UI"/>
              </a:rPr>
              <a:t> Hall (3</a:t>
            </a:r>
            <a:r>
              <a:rPr lang="en-US" sz="1600" b="0" baseline="30000" dirty="0">
                <a:latin typeface="Segoe UI"/>
              </a:rPr>
              <a:t>rd</a:t>
            </a:r>
            <a:r>
              <a:rPr lang="en-US" sz="1600" b="0" dirty="0">
                <a:latin typeface="Segoe UI"/>
              </a:rPr>
              <a:t> Floor – Room 322)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latin typeface="Segoe UI"/>
              </a:rPr>
              <a:t>Carson-Taylor Hall (1</a:t>
            </a:r>
            <a:r>
              <a:rPr lang="en-US" sz="1600" b="0" baseline="30000" dirty="0">
                <a:latin typeface="Segoe UI"/>
              </a:rPr>
              <a:t>st</a:t>
            </a:r>
            <a:r>
              <a:rPr lang="en-US" sz="1600" b="0" dirty="0">
                <a:latin typeface="Segoe UI"/>
              </a:rPr>
              <a:t> Floor)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latin typeface="Segoe UI"/>
              </a:rPr>
              <a:t>Howard Auditorium (3</a:t>
            </a:r>
            <a:r>
              <a:rPr lang="en-US" sz="1600" b="0" baseline="30000" dirty="0">
                <a:latin typeface="Segoe UI"/>
              </a:rPr>
              <a:t>rd</a:t>
            </a:r>
            <a:r>
              <a:rPr lang="en-US" sz="1600" b="0" dirty="0">
                <a:latin typeface="Segoe UI"/>
              </a:rPr>
              <a:t> Floor – Music Wing)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latin typeface="Segoe UI"/>
              </a:rPr>
              <a:t>Tolliver Hall (Near Centennial Plaza Exit)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latin typeface="Segoe UI"/>
              </a:rPr>
              <a:t>Woodard Hall (Student Lounge – Room 130A)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600" b="0" dirty="0">
                <a:latin typeface="Segoe UI"/>
              </a:rPr>
              <a:t>Memorial Gym (2</a:t>
            </a:r>
            <a:r>
              <a:rPr lang="en-US" sz="1600" b="0" baseline="30000" dirty="0">
                <a:latin typeface="Segoe UI"/>
              </a:rPr>
              <a:t>nd</a:t>
            </a:r>
            <a:r>
              <a:rPr lang="en-US" sz="1600" b="0" dirty="0">
                <a:latin typeface="Segoe UI"/>
              </a:rPr>
              <a:t> Floor – Room 219)</a:t>
            </a:r>
            <a:endParaRPr lang="en-US" sz="1600" dirty="0">
              <a:latin typeface="Segoe UI"/>
            </a:endParaRP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sz="1600" dirty="0">
              <a:latin typeface="Segoe U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1094B8B-E09D-4D4F-A558-DD9D57398C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430" y="955223"/>
            <a:ext cx="5163271" cy="3343742"/>
          </a:xfrm>
          <a:prstGeom prst="rect">
            <a:avLst/>
          </a:prstGeom>
          <a:ln w="38100" cap="sq">
            <a:solidFill>
              <a:srgbClr val="CB333B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2B3FE99-237F-4F4C-B5E7-87F6CC5FD589}"/>
              </a:ext>
            </a:extLst>
          </p:cNvPr>
          <p:cNvSpPr/>
          <p:nvPr/>
        </p:nvSpPr>
        <p:spPr>
          <a:xfrm>
            <a:off x="5509846" y="4647752"/>
            <a:ext cx="6096000" cy="1785104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COMPUTER LABS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Student Center/TONK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Prescott Memorial Library (Main Floor) 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Memorial Gym</a:t>
            </a:r>
          </a:p>
          <a:p>
            <a:pPr marL="285750" indent="-285750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Woodard Hall </a:t>
            </a:r>
          </a:p>
        </p:txBody>
      </p:sp>
    </p:spTree>
    <p:extLst>
      <p:ext uri="{BB962C8B-B14F-4D97-AF65-F5344CB8AC3E}">
        <p14:creationId xmlns:p14="http://schemas.microsoft.com/office/powerpoint/2010/main" val="1198221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A9CCD4CC-4BBC-4EE9-AF03-8D8972497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3684" y="427100"/>
            <a:ext cx="8097715" cy="1353646"/>
          </a:xfrm>
        </p:spPr>
        <p:txBody>
          <a:bodyPr anchor="ctr"/>
          <a:lstStyle/>
          <a:p>
            <a:r>
              <a:rPr lang="en-US" sz="7200" dirty="0">
                <a:latin typeface="Segoe UI" panose="020B0502040204020203" pitchFamily="34" charset="0"/>
                <a:cs typeface="Segoe UI" panose="020B0502040204020203" pitchFamily="34" charset="0"/>
              </a:rPr>
              <a:t>REMOTE PRINTER STATIONS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4BB8D0AF-06CD-43FF-B424-96FF00FED586}"/>
              </a:ext>
            </a:extLst>
          </p:cNvPr>
          <p:cNvSpPr txBox="1">
            <a:spLocks/>
          </p:cNvSpPr>
          <p:nvPr/>
        </p:nvSpPr>
        <p:spPr>
          <a:xfrm>
            <a:off x="4378569" y="2461847"/>
            <a:ext cx="7603346" cy="3213099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4000" b="1" dirty="0">
                <a:cs typeface="Arial"/>
              </a:rPr>
              <a:t>To print using one of the remote printer labs:</a:t>
            </a:r>
          </a:p>
          <a:p>
            <a:pPr marL="914400"/>
            <a:r>
              <a:rPr lang="en-US" sz="2800" dirty="0">
                <a:cs typeface="Arial"/>
              </a:rPr>
              <a:t>Navigate to </a:t>
            </a:r>
            <a:r>
              <a:rPr lang="en-US" sz="2800" dirty="0">
                <a:cs typeface="Arial"/>
                <a:hlinkClick r:id="rId3"/>
              </a:rPr>
              <a:t>print.latech.edu</a:t>
            </a:r>
            <a:endParaRPr lang="en-US" sz="2800" dirty="0">
              <a:cs typeface="Arial"/>
            </a:endParaRPr>
          </a:p>
          <a:p>
            <a:pPr marL="914400"/>
            <a:r>
              <a:rPr lang="en-US" sz="2800" dirty="0">
                <a:cs typeface="Arial"/>
              </a:rPr>
              <a:t>Log-in using Tech username</a:t>
            </a:r>
          </a:p>
          <a:p>
            <a:pPr marL="914400"/>
            <a:r>
              <a:rPr lang="en-US" sz="2800" dirty="0">
                <a:cs typeface="Arial"/>
              </a:rPr>
              <a:t>Select “Web Print” &gt; “Submit a Job”</a:t>
            </a:r>
          </a:p>
          <a:p>
            <a:pPr marL="914400"/>
            <a:r>
              <a:rPr lang="en-US" sz="2800" dirty="0">
                <a:cs typeface="Arial"/>
              </a:rPr>
              <a:t>Select a Print Location</a:t>
            </a:r>
          </a:p>
          <a:p>
            <a:pPr marL="914400"/>
            <a:r>
              <a:rPr lang="en-US" sz="2800" dirty="0">
                <a:cs typeface="Arial"/>
              </a:rPr>
              <a:t>Upload Your Document</a:t>
            </a:r>
          </a:p>
          <a:p>
            <a:pPr marL="0" indent="0">
              <a:buNone/>
            </a:pPr>
            <a:endParaRPr lang="en-US" sz="4000" dirty="0">
              <a:cs typeface="Arial"/>
            </a:endParaRPr>
          </a:p>
          <a:p>
            <a:pPr algn="r"/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C0FD475-2085-4747-A3FC-A6644FE491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37" y="2340298"/>
            <a:ext cx="3170534" cy="4337539"/>
          </a:xfrm>
          <a:prstGeom prst="rect">
            <a:avLst/>
          </a:prstGeom>
          <a:ln w="38100">
            <a:solidFill>
              <a:srgbClr val="CB333B"/>
            </a:solidFill>
          </a:ln>
        </p:spPr>
      </p:pic>
    </p:spTree>
    <p:extLst>
      <p:ext uri="{BB962C8B-B14F-4D97-AF65-F5344CB8AC3E}">
        <p14:creationId xmlns:p14="http://schemas.microsoft.com/office/powerpoint/2010/main" val="36612856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62" y="269984"/>
            <a:ext cx="8442536" cy="978986"/>
          </a:xfrm>
        </p:spPr>
        <p:txBody>
          <a:bodyPr anchor="b"/>
          <a:lstStyle/>
          <a:p>
            <a:r>
              <a:rPr lang="en-US" sz="6600" dirty="0"/>
              <a:t>CAMPUS EMAIL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6FA0680B-04E0-49BA-9B69-228A5C82BB4B}"/>
              </a:ext>
            </a:extLst>
          </p:cNvPr>
          <p:cNvSpPr txBox="1">
            <a:spLocks/>
          </p:cNvSpPr>
          <p:nvPr/>
        </p:nvSpPr>
        <p:spPr>
          <a:xfrm>
            <a:off x="408162" y="1262982"/>
            <a:ext cx="8958069" cy="5533934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accent4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0" dirty="0">
                <a:solidFill>
                  <a:schemeClr val="bg1"/>
                </a:solidFill>
                <a:latin typeface="Segoe UI"/>
              </a:rPr>
              <a:t>All students have access to their campus email (</a:t>
            </a:r>
            <a:r>
              <a:rPr lang="en-US" sz="1800" b="0" dirty="0">
                <a:solidFill>
                  <a:schemeClr val="bg1"/>
                </a:solidFill>
                <a:latin typeface="Segoe U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abc123@latech.edu</a:t>
            </a:r>
            <a:r>
              <a:rPr lang="en-US" sz="1800" b="0" dirty="0">
                <a:solidFill>
                  <a:schemeClr val="bg1"/>
                </a:solidFill>
                <a:latin typeface="Segoe UI"/>
              </a:rPr>
              <a:t>) through </a:t>
            </a:r>
            <a:r>
              <a:rPr lang="en-US" sz="1800" b="0" dirty="0">
                <a:solidFill>
                  <a:schemeClr val="bg1"/>
                </a:solidFill>
                <a:latin typeface="Segoe U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gmail.latech.edu</a:t>
            </a:r>
            <a:r>
              <a:rPr lang="en-US" sz="1800" b="0" dirty="0">
                <a:solidFill>
                  <a:schemeClr val="bg1"/>
                </a:solidFill>
                <a:latin typeface="Segoe UI"/>
              </a:rPr>
              <a:t>. Email is the primary means of communication with your professors and university departments.  Be sure to follow appropriate email etiquette (p. 34) when communicating with an instructor.  </a:t>
            </a:r>
          </a:p>
          <a:p>
            <a:endParaRPr lang="en-US" sz="1800" b="0" dirty="0">
              <a:solidFill>
                <a:schemeClr val="bg1"/>
              </a:solidFill>
              <a:latin typeface="Segoe UI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Use your university email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Address your professor directly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Make sure your first sentence identifies who you are by name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Be sure to include a meaningful subject line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Be polite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Be succinct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Be specific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If you’re going to have to miss class..</a:t>
            </a:r>
            <a:r>
              <a:rPr lang="en-US" sz="2000" b="0" dirty="0">
                <a:solidFill>
                  <a:schemeClr val="bg1"/>
                </a:solidFill>
                <a:latin typeface="+mn-lt"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Close your email politely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chemeClr val="bg1"/>
                </a:solidFill>
                <a:latin typeface="+mn-lt"/>
              </a:rPr>
              <a:t>Grammar and spell check</a:t>
            </a:r>
            <a:endParaRPr lang="en-US" sz="2000" b="0" dirty="0">
              <a:solidFill>
                <a:schemeClr val="bg1"/>
              </a:solidFill>
              <a:latin typeface="+mn-lt"/>
            </a:endParaRPr>
          </a:p>
          <a:p>
            <a:pPr marL="342900" indent="-342900">
              <a:buChar char="•"/>
            </a:pPr>
            <a:endParaRPr lang="en-US" dirty="0">
              <a:solidFill>
                <a:srgbClr val="003087"/>
              </a:solidFill>
              <a:latin typeface="Segoe UI"/>
            </a:endParaRPr>
          </a:p>
          <a:p>
            <a:endParaRPr lang="en-US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1670729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D6FA43-637B-EF8D-3849-CFD9352B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8162" y="269984"/>
            <a:ext cx="8442536" cy="978986"/>
          </a:xfrm>
        </p:spPr>
        <p:txBody>
          <a:bodyPr anchor="b"/>
          <a:lstStyle/>
          <a:p>
            <a:r>
              <a:rPr lang="en-US" sz="6600" dirty="0"/>
              <a:t>EMAIL ETIQUETTE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8DDF866-241B-47C2-BD6A-C34E01DB93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23" y="2047419"/>
            <a:ext cx="10969506" cy="2943998"/>
          </a:xfrm>
          <a:prstGeom prst="rect">
            <a:avLst/>
          </a:prstGeom>
          <a:ln w="38100">
            <a:solidFill>
              <a:srgbClr val="CB333B"/>
            </a:solidFill>
          </a:ln>
        </p:spPr>
      </p:pic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512A26EA-FFF4-43DA-BA74-9BD81413C4B7}"/>
              </a:ext>
            </a:extLst>
          </p:cNvPr>
          <p:cNvSpPr txBox="1">
            <a:spLocks/>
          </p:cNvSpPr>
          <p:nvPr/>
        </p:nvSpPr>
        <p:spPr>
          <a:xfrm>
            <a:off x="1682099" y="5789867"/>
            <a:ext cx="8463998" cy="509955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chemeClr val="accent4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i="0" kern="1200">
                <a:solidFill>
                  <a:schemeClr val="bg1"/>
                </a:solidFill>
                <a:latin typeface="Arial Black" panose="020B0604020202020204" pitchFamily="34" charset="0"/>
                <a:ea typeface="+mn-ea"/>
                <a:cs typeface="Arial Black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dirty="0">
                <a:solidFill>
                  <a:schemeClr val="bg1"/>
                </a:solidFill>
                <a:latin typeface="Segoe UI"/>
              </a:rPr>
              <a:t>Following the Email Etiquette 101 tips found on page 34, complete activity 4.1 (example above).</a:t>
            </a:r>
            <a:endParaRPr lang="en-US" dirty="0">
              <a:solidFill>
                <a:schemeClr val="bg1"/>
              </a:solidFill>
              <a:latin typeface="Segoe UI"/>
            </a:endParaRPr>
          </a:p>
          <a:p>
            <a:pPr algn="ctr"/>
            <a:endParaRPr lang="en-US" sz="2000" dirty="0">
              <a:latin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57506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75A7019F-FB8F-0842-186B-1C366F527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715" y="137977"/>
            <a:ext cx="10427677" cy="1001874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IMPORTANT WEBSITES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C98403-927F-404F-979E-DB320DBEF1C7}"/>
              </a:ext>
            </a:extLst>
          </p:cNvPr>
          <p:cNvSpPr txBox="1"/>
          <p:nvPr/>
        </p:nvSpPr>
        <p:spPr>
          <a:xfrm>
            <a:off x="2697772" y="919589"/>
            <a:ext cx="5987561" cy="600164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sz="3200" b="1" dirty="0">
                <a:solidFill>
                  <a:schemeClr val="bg1"/>
                </a:solidFill>
              </a:rPr>
              <a:t>OFFICE 365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STAR REZ HOUSING PORTAL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CANVAS</a:t>
            </a:r>
          </a:p>
          <a:p>
            <a:pPr algn="ctr"/>
            <a:br>
              <a:rPr lang="en-US" sz="3200" b="1" dirty="0">
                <a:solidFill>
                  <a:schemeClr val="bg1"/>
                </a:solidFill>
              </a:rPr>
            </a:br>
            <a:r>
              <a:rPr lang="en-US" sz="3200" b="1" dirty="0">
                <a:solidFill>
                  <a:schemeClr val="bg1"/>
                </a:solidFill>
              </a:rPr>
              <a:t>NET PARTNER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HANDSHAKE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  <a:p>
            <a:pPr algn="ctr"/>
            <a:r>
              <a:rPr lang="en-US" sz="3200" b="1" dirty="0">
                <a:solidFill>
                  <a:schemeClr val="bg1"/>
                </a:solidFill>
              </a:rPr>
              <a:t>ACADEMIC WORKS</a:t>
            </a:r>
          </a:p>
          <a:p>
            <a:pPr algn="ctr"/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0FB3435-45C5-4478-B7D1-4C0758FDB6A3}"/>
              </a:ext>
            </a:extLst>
          </p:cNvPr>
          <p:cNvSpPr/>
          <p:nvPr/>
        </p:nvSpPr>
        <p:spPr>
          <a:xfrm>
            <a:off x="2882664" y="1362917"/>
            <a:ext cx="5625584" cy="58492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3087"/>
                </a:solidFill>
              </a:rPr>
              <a:t>Cloud-based Microsoft Office Suite applications available online and accessible from any device.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E858AF0-D8EF-45E5-BEBE-05CCB080BE5F}"/>
              </a:ext>
            </a:extLst>
          </p:cNvPr>
          <p:cNvSpPr/>
          <p:nvPr/>
        </p:nvSpPr>
        <p:spPr>
          <a:xfrm>
            <a:off x="2882664" y="3317899"/>
            <a:ext cx="5625582" cy="584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3087"/>
                </a:solidFill>
              </a:rPr>
              <a:t>The Learning Management System for all Louisiana Tech classes.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70C86AB-929A-48B3-B8CC-0CFB38FA7B16}"/>
              </a:ext>
            </a:extLst>
          </p:cNvPr>
          <p:cNvSpPr/>
          <p:nvPr/>
        </p:nvSpPr>
        <p:spPr>
          <a:xfrm>
            <a:off x="2882663" y="2345078"/>
            <a:ext cx="5625583" cy="584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3087"/>
                </a:solidFill>
              </a:rPr>
              <a:t>The on-campus Housing Application and Meal Plan Selection web portal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BDAA444-47F4-47A0-97C6-7E03F5B493F0}"/>
              </a:ext>
            </a:extLst>
          </p:cNvPr>
          <p:cNvSpPr/>
          <p:nvPr/>
        </p:nvSpPr>
        <p:spPr>
          <a:xfrm>
            <a:off x="2874862" y="4292614"/>
            <a:ext cx="5633383" cy="5849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3087"/>
                </a:solidFill>
              </a:rPr>
              <a:t>Official Financial Aid portal for Louisiana Tech students. Manage your documents, accept your aid, and more.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96D1497-727E-4E86-8FAC-A5097E1C7CC3}"/>
              </a:ext>
            </a:extLst>
          </p:cNvPr>
          <p:cNvSpPr/>
          <p:nvPr/>
        </p:nvSpPr>
        <p:spPr>
          <a:xfrm>
            <a:off x="2874863" y="5264900"/>
            <a:ext cx="5633382" cy="584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3087"/>
                </a:solidFill>
              </a:rPr>
              <a:t>The Career Center’s management system for job posting board and employer partner information.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6410D47-B716-430F-83AF-3938F8DA21CB}"/>
              </a:ext>
            </a:extLst>
          </p:cNvPr>
          <p:cNvSpPr/>
          <p:nvPr/>
        </p:nvSpPr>
        <p:spPr>
          <a:xfrm>
            <a:off x="2882663" y="6241210"/>
            <a:ext cx="5633381" cy="584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>
                <a:solidFill>
                  <a:srgbClr val="003087"/>
                </a:solidFill>
              </a:rPr>
              <a:t>Louisiana Tech’s Online Scholarship System. </a:t>
            </a:r>
          </a:p>
        </p:txBody>
      </p:sp>
    </p:spTree>
    <p:extLst>
      <p:ext uri="{BB962C8B-B14F-4D97-AF65-F5344CB8AC3E}">
        <p14:creationId xmlns:p14="http://schemas.microsoft.com/office/powerpoint/2010/main" val="606303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7">
            <a:extLst>
              <a:ext uri="{FF2B5EF4-FFF2-40B4-BE49-F238E27FC236}">
                <a16:creationId xmlns:a16="http://schemas.microsoft.com/office/drawing/2014/main" id="{D3641F9A-6686-48BF-ABA0-33D840924F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5028" y="251928"/>
            <a:ext cx="10941943" cy="926242"/>
          </a:xfrm>
        </p:spPr>
        <p:txBody>
          <a:bodyPr>
            <a:normAutofit/>
          </a:bodyPr>
          <a:lstStyle/>
          <a:p>
            <a:pPr algn="ctr"/>
            <a:r>
              <a:rPr lang="en-US" sz="6000" dirty="0"/>
              <a:t>TECHNOLOGY AND SAFETY</a:t>
            </a:r>
          </a:p>
        </p:txBody>
      </p:sp>
      <p:sp>
        <p:nvSpPr>
          <p:cNvPr id="15" name="Text Placeholder 4">
            <a:extLst>
              <a:ext uri="{FF2B5EF4-FFF2-40B4-BE49-F238E27FC236}">
                <a16:creationId xmlns:a16="http://schemas.microsoft.com/office/drawing/2014/main" id="{1140CDBB-C3BD-4C72-8F82-F1B2177E156B}"/>
              </a:ext>
            </a:extLst>
          </p:cNvPr>
          <p:cNvSpPr txBox="1">
            <a:spLocks/>
          </p:cNvSpPr>
          <p:nvPr/>
        </p:nvSpPr>
        <p:spPr>
          <a:xfrm>
            <a:off x="3253152" y="1178170"/>
            <a:ext cx="8590085" cy="5328138"/>
          </a:xfrm>
          <a:prstGeom prst="rect">
            <a:avLst/>
          </a:prstGeom>
        </p:spPr>
        <p:txBody>
          <a:bodyPr vert="horz" lIns="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3600" b="1" dirty="0" err="1">
                <a:cs typeface="Arial"/>
              </a:rPr>
              <a:t>SafeDog</a:t>
            </a:r>
            <a:r>
              <a:rPr lang="en-US" sz="3600" b="1" dirty="0">
                <a:cs typeface="Arial"/>
              </a:rPr>
              <a:t> App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3600" b="1" dirty="0">
                <a:cs typeface="Arial"/>
              </a:rPr>
              <a:t>Emergency Notification System </a:t>
            </a:r>
            <a:r>
              <a:rPr lang="en-US" sz="3600" dirty="0">
                <a:cs typeface="Arial"/>
              </a:rPr>
              <a:t>(sign-up through Workday Student)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3600" dirty="0">
                <a:cs typeface="Arial"/>
              </a:rPr>
              <a:t>Be careful what you post on </a:t>
            </a:r>
            <a:r>
              <a:rPr lang="en-US" sz="3600" b="1" dirty="0">
                <a:cs typeface="Arial"/>
              </a:rPr>
              <a:t>Social Media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spcAft>
                <a:spcPts val="1200"/>
              </a:spcAft>
              <a:buNone/>
            </a:pPr>
            <a:r>
              <a:rPr lang="en-US" sz="3600" dirty="0">
                <a:cs typeface="Arial"/>
              </a:rPr>
              <a:t>Recognizing and Avoiding </a:t>
            </a:r>
            <a:r>
              <a:rPr lang="en-US" sz="3600" b="1" dirty="0">
                <a:cs typeface="Arial"/>
              </a:rPr>
              <a:t>Scams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3E0EB39-7AA1-4B76-911E-17B0144CA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03" y="1178170"/>
            <a:ext cx="2499577" cy="5413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28294"/>
      </p:ext>
    </p:extLst>
  </p:cSld>
  <p:clrMapOvr>
    <a:masterClrMapping/>
  </p:clrMapOvr>
</p:sld>
</file>

<file path=ppt/theme/theme1.xml><?xml version="1.0" encoding="utf-8"?>
<a:theme xmlns:a="http://schemas.openxmlformats.org/drawingml/2006/main" name="FYE Master Theme">
  <a:themeElements>
    <a:clrScheme name="Tech Colors">
      <a:dk1>
        <a:srgbClr val="000000"/>
      </a:dk1>
      <a:lt1>
        <a:srgbClr val="FFFFFF"/>
      </a:lt1>
      <a:dk2>
        <a:srgbClr val="003087"/>
      </a:dk2>
      <a:lt2>
        <a:srgbClr val="E7E6E6"/>
      </a:lt2>
      <a:accent1>
        <a:srgbClr val="CB333B"/>
      </a:accent1>
      <a:accent2>
        <a:srgbClr val="69B3E7"/>
      </a:accent2>
      <a:accent3>
        <a:srgbClr val="003087"/>
      </a:accent3>
      <a:accent4>
        <a:srgbClr val="0A3254"/>
      </a:accent4>
      <a:accent5>
        <a:srgbClr val="C6DAE7"/>
      </a:accent5>
      <a:accent6>
        <a:srgbClr val="B73E26"/>
      </a:accent6>
      <a:hlink>
        <a:srgbClr val="A2AAAD"/>
      </a:hlink>
      <a:folHlink>
        <a:srgbClr val="0A3254"/>
      </a:folHlink>
    </a:clrScheme>
    <a:fontScheme name="FYE Preset">
      <a:majorFont>
        <a:latin typeface="Segoe UI Black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YE Master Theme" id="{23E53EA7-8BFA-486B-A80D-9F0A33E7E0C9}" vid="{0E37A176-8147-4D86-8613-5379B65434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FYE Master Theme</Template>
  <TotalTime>6</TotalTime>
  <Words>715</Words>
  <Application>Microsoft Office PowerPoint</Application>
  <PresentationFormat>Widescreen</PresentationFormat>
  <Paragraphs>140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Aptos</vt:lpstr>
      <vt:lpstr>Arial</vt:lpstr>
      <vt:lpstr>Arial Black</vt:lpstr>
      <vt:lpstr>Consolas</vt:lpstr>
      <vt:lpstr>Overpass</vt:lpstr>
      <vt:lpstr>Segoe UI</vt:lpstr>
      <vt:lpstr>Segoe UI Black</vt:lpstr>
      <vt:lpstr>Segoe UI Light</vt:lpstr>
      <vt:lpstr>FYE Master Theme</vt:lpstr>
      <vt:lpstr>TECH-NOLOGY: Tools for Success</vt:lpstr>
      <vt:lpstr>CHAPTER OBJECTIVES</vt:lpstr>
      <vt:lpstr>THE IT HELP DESK</vt:lpstr>
      <vt:lpstr>COMPUTER LABS &amp; PRINT STATIONS</vt:lpstr>
      <vt:lpstr>REMOTE PRINTER STATIONS</vt:lpstr>
      <vt:lpstr>CAMPUS EMAIL</vt:lpstr>
      <vt:lpstr>EMAIL ETIQUETTE</vt:lpstr>
      <vt:lpstr>IMPORTANT WEBSITES</vt:lpstr>
      <vt:lpstr>TECHNOLOGY AND SAFETY</vt:lpstr>
      <vt:lpstr>PowerPoint Presentation</vt:lpstr>
      <vt:lpstr>PowerPoint Presentation</vt:lpstr>
      <vt:lpstr>PowerPoint Presentation</vt:lpstr>
      <vt:lpstr>PowerPoint Presentation</vt:lpstr>
      <vt:lpstr>TECHNOLOGY TIPS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Elton Taylor</dc:creator>
  <cp:lastModifiedBy>Elton Taylor</cp:lastModifiedBy>
  <cp:revision>1</cp:revision>
  <dcterms:created xsi:type="dcterms:W3CDTF">2025-08-11T01:35:18Z</dcterms:created>
  <dcterms:modified xsi:type="dcterms:W3CDTF">2025-08-11T01:41:19Z</dcterms:modified>
</cp:coreProperties>
</file>